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0" r:id="rId3"/>
  </p:sldMasterIdLst>
  <p:notesMasterIdLst>
    <p:notesMasterId r:id="rId5"/>
  </p:notesMasterIdLst>
  <p:handoutMasterIdLst>
    <p:handoutMasterId r:id="rId24"/>
  </p:handoutMasterIdLst>
  <p:sldIdLst>
    <p:sldId id="3163" r:id="rId4"/>
    <p:sldId id="3164" r:id="rId6"/>
    <p:sldId id="3175" r:id="rId7"/>
    <p:sldId id="3165" r:id="rId8"/>
    <p:sldId id="3096" r:id="rId9"/>
    <p:sldId id="3266" r:id="rId10"/>
    <p:sldId id="3267" r:id="rId11"/>
    <p:sldId id="3268" r:id="rId12"/>
    <p:sldId id="3270" r:id="rId13"/>
    <p:sldId id="3269" r:id="rId14"/>
    <p:sldId id="3271" r:id="rId15"/>
    <p:sldId id="3272" r:id="rId16"/>
    <p:sldId id="3273" r:id="rId17"/>
    <p:sldId id="3274" r:id="rId18"/>
    <p:sldId id="3275" r:id="rId19"/>
    <p:sldId id="3280" r:id="rId20"/>
    <p:sldId id="3276" r:id="rId21"/>
    <p:sldId id="3277" r:id="rId22"/>
    <p:sldId id="3278" r:id="rId23"/>
  </p:sldIdLst>
  <p:sldSz cx="12858750" cy="7232650"/>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FC7D3"/>
    <a:srgbClr val="113A52"/>
    <a:srgbClr val="6B1686"/>
    <a:srgbClr val="00B369"/>
    <a:srgbClr val="1A8CE1"/>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41" autoAdjust="0"/>
    <p:restoredTop sz="92986" autoAdjust="0"/>
  </p:normalViewPr>
  <p:slideViewPr>
    <p:cSldViewPr>
      <p:cViewPr>
        <p:scale>
          <a:sx n="100" d="100"/>
          <a:sy n="100" d="100"/>
        </p:scale>
        <p:origin x="-228" y="-234"/>
      </p:cViewPr>
      <p:guideLst>
        <p:guide orient="horz" pos="336"/>
        <p:guide orient="horz" pos="4184"/>
        <p:guide pos="4050"/>
        <p:guide pos="588"/>
        <p:guide pos="7608"/>
        <p:guide pos="1336"/>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53" y="199"/>
            <a:ext cx="12858044" cy="7232253"/>
          </a:xfrm>
          <a:prstGeom prst="rect">
            <a:avLst/>
          </a:prstGeom>
          <a:blipFill dpi="0" rotWithShape="1">
            <a:blip r:embed="rId1" cstate="print"/>
            <a:srcRect/>
            <a:stretch>
              <a:fillRect/>
            </a:stretch>
          </a:blipFill>
          <a:ln w="0">
            <a:noFill/>
            <a:prstDash val="solid"/>
            <a:miter lim="800000"/>
          </a:ln>
        </p:spPr>
        <p:txBody>
          <a:bodyPr vert="horz" wrap="square" lIns="128573" tIns="64286" rIns="128573" bIns="64286" numCol="1" anchor="t" anchorCtr="0" compatLnSpc="1"/>
          <a:lstStyle/>
          <a:p>
            <a:endParaRPr lang="zh-CN" altLang="en-US" sz="2000"/>
          </a:p>
        </p:txBody>
      </p:sp>
      <p:sp>
        <p:nvSpPr>
          <p:cNvPr id="5" name="矩形 4"/>
          <p:cNvSpPr/>
          <p:nvPr/>
        </p:nvSpPr>
        <p:spPr>
          <a:xfrm>
            <a:off x="-635" y="5343882"/>
            <a:ext cx="12858750" cy="1888133"/>
          </a:xfrm>
          <a:prstGeom prst="rect">
            <a:avLst/>
          </a:prstGeom>
          <a:solidFill>
            <a:srgbClr val="0FC7D3">
              <a:alpha val="5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452711" y="5560794"/>
            <a:ext cx="4968551" cy="73850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b="1" dirty="0">
                <a:effectLst>
                  <a:outerShdw blurRad="38100" dist="38100" dir="2700000" algn="tl">
                    <a:srgbClr val="000000">
                      <a:alpha val="43137"/>
                    </a:srgbClr>
                  </a:outerShdw>
                </a:effectLst>
                <a:cs typeface="Arial" panose="020B0604020202020204" pitchFamily="34" charset="0"/>
              </a:rPr>
              <a:t>影视轴线</a:t>
            </a:r>
            <a:endParaRPr lang="zh-CN" altLang="en-US" sz="4800" b="1" dirty="0">
              <a:effectLst>
                <a:outerShdw blurRad="38100" dist="38100" dir="2700000" algn="tl">
                  <a:srgbClr val="000000">
                    <a:alpha val="43137"/>
                  </a:srgbClr>
                </a:outerShdw>
              </a:effectLst>
              <a:cs typeface="Arial" panose="020B0604020202020204" pitchFamily="34" charset="0"/>
            </a:endParaRPr>
          </a:p>
        </p:txBody>
      </p:sp>
      <p:sp>
        <p:nvSpPr>
          <p:cNvPr id="8" name="矩形 259"/>
          <p:cNvSpPr>
            <a:spLocks noChangeArrowheads="1"/>
          </p:cNvSpPr>
          <p:nvPr/>
        </p:nvSpPr>
        <p:spPr bwMode="auto">
          <a:xfrm>
            <a:off x="1748790" y="6424295"/>
            <a:ext cx="2325370" cy="36893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effectLst>
                  <a:outerShdw blurRad="38100" dist="38100" dir="2700000" algn="tl">
                    <a:srgbClr val="000000">
                      <a:alpha val="43137"/>
                    </a:srgbClr>
                  </a:outerShdw>
                </a:effectLst>
                <a:cs typeface="Arial" panose="020B0604020202020204" pitchFamily="34" charset="0"/>
              </a:rPr>
              <a:t>          </a:t>
            </a:r>
            <a:r>
              <a:rPr lang="zh-CN" altLang="en-US" sz="2400" dirty="0">
                <a:solidFill>
                  <a:schemeClr val="accent4"/>
                </a:solidFill>
                <a:effectLst>
                  <a:outerShdw blurRad="38100" dist="38100" dir="2700000" algn="tl">
                    <a:srgbClr val="000000">
                      <a:alpha val="43137"/>
                    </a:srgbClr>
                  </a:outerShdw>
                </a:effectLst>
                <a:cs typeface="Arial" panose="020B0604020202020204" pitchFamily="34" charset="0"/>
              </a:rPr>
              <a:t>第五章 </a:t>
            </a:r>
            <a:endParaRPr lang="zh-CN" altLang="en-US" sz="2400" dirty="0">
              <a:solidFill>
                <a:schemeClr val="accent4"/>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7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7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40425" y="303968"/>
            <a:ext cx="2286000" cy="368935"/>
          </a:xfrm>
          <a:prstGeom prst="rect">
            <a:avLst/>
          </a:prstGeom>
          <a:noFill/>
        </p:spPr>
        <p:txBody>
          <a:bodyPr wrap="none" lIns="0" tIns="0" rIns="0" bIns="0" rtlCol="0">
            <a:spAutoFit/>
          </a:bodyPr>
          <a:p>
            <a:pPr indent="457200" algn="l" eaLnBrk="1" latinLnBrk="0" hangingPunct="1"/>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一、</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rPr>
              <a:t>运动轴线</a:t>
            </a:r>
            <a:endPar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endParaRPr>
          </a:p>
        </p:txBody>
      </p:sp>
      <p:sp>
        <p:nvSpPr>
          <p:cNvPr id="2" name="文本框 1"/>
          <p:cNvSpPr txBox="1"/>
          <p:nvPr/>
        </p:nvSpPr>
        <p:spPr>
          <a:xfrm>
            <a:off x="884555" y="880110"/>
            <a:ext cx="10993120" cy="119888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rPr>
              <a:t>运动轴线是人物角色和目标方向之间的假想线，由被摄对象和其运动方向所形成的轴线叫运动轴线。实际拍摄中，常将一个连贯的动作分切成若干片段，为了保持运动的连续性。在进行画面构图时，人物角色必须始终在运动轴线的一侧，如果把其中一个摄像机摆在运动轴线的另一侧拍摄，两个镜头剪在一起就容易令观众感觉运动方向相反，造成角色人物运动的方向混乱。</a:t>
            </a:r>
            <a:endParaRPr lang="zh-CN" altLang="en-US">
              <a:solidFill>
                <a:schemeClr val="tx1">
                  <a:lumMod val="50000"/>
                  <a:lumOff val="50000"/>
                </a:schemeClr>
              </a:solidFill>
            </a:endParaRPr>
          </a:p>
        </p:txBody>
      </p:sp>
      <p:pic>
        <p:nvPicPr>
          <p:cNvPr id="21" name="图片 11" descr="tim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180590" y="2104390"/>
            <a:ext cx="880110" cy="1894205"/>
          </a:xfrm>
          <a:prstGeom prst="rect">
            <a:avLst/>
          </a:prstGeom>
          <a:noFill/>
          <a:ln>
            <a:noFill/>
          </a:ln>
        </p:spPr>
      </p:pic>
      <p:grpSp>
        <p:nvGrpSpPr>
          <p:cNvPr id="30" name="Group 19"/>
          <p:cNvGrpSpPr/>
          <p:nvPr/>
        </p:nvGrpSpPr>
        <p:grpSpPr>
          <a:xfrm>
            <a:off x="2296160" y="2896553"/>
            <a:ext cx="4343400" cy="347345"/>
            <a:chOff x="1980" y="2766"/>
            <a:chExt cx="6840" cy="547"/>
          </a:xfrm>
        </p:grpSpPr>
        <p:cxnSp>
          <p:nvCxnSpPr>
            <p:cNvPr id="31" name="Line 20"/>
            <p:cNvCxnSpPr/>
            <p:nvPr/>
          </p:nvCxnSpPr>
          <p:spPr bwMode="auto">
            <a:xfrm>
              <a:off x="1980" y="3312"/>
              <a:ext cx="6840" cy="1"/>
            </a:xfrm>
            <a:prstGeom prst="line">
              <a:avLst/>
            </a:prstGeom>
            <a:noFill/>
            <a:ln w="9525">
              <a:solidFill>
                <a:srgbClr val="000000"/>
              </a:solidFill>
              <a:prstDash val="lgDashDot"/>
              <a:round/>
              <a:tailEnd type="triangle" w="med" len="med"/>
            </a:ln>
          </p:spPr>
        </p:cxnSp>
        <p:sp>
          <p:nvSpPr>
            <p:cNvPr id="32" name="Text Box 21"/>
            <p:cNvSpPr txBox="1">
              <a:spLocks noChangeArrowheads="1"/>
            </p:cNvSpPr>
            <p:nvPr/>
          </p:nvSpPr>
          <p:spPr bwMode="auto">
            <a:xfrm>
              <a:off x="4860" y="2766"/>
              <a:ext cx="3413" cy="546"/>
            </a:xfrm>
            <a:prstGeom prst="rect">
              <a:avLst/>
            </a:prstGeom>
            <a:noFill/>
            <a:ln>
              <a:noFill/>
            </a:ln>
          </p:spPr>
          <p:txBody>
            <a:bodyPr rot="0" vert="horz" wrap="square" lIns="91440" tIns="45720" rIns="91440" bIns="45720" anchor="t" anchorCtr="0" upright="1">
              <a:noAutofit/>
            </a:bodyPr>
            <a:lstStyle/>
            <a:p>
              <a:pPr algn="just"/>
              <a:r>
                <a:rPr lang="en-US" altLang="zh-CN" sz="1200" kern="100">
                  <a:latin typeface="Cambria" panose="02040503050406030204"/>
                  <a:ea typeface="宋体" panose="02010600030101010101" pitchFamily="2" charset="-122"/>
                  <a:cs typeface="Times New Roman" panose="02020603050405020304"/>
                  <a:sym typeface="Times New Roman" panose="02020603050405020304"/>
                </a:rPr>
                <a:t>运动轴线</a:t>
              </a:r>
              <a:endParaRPr lang="en-US" altLang="zh-CN" sz="1200" kern="100">
                <a:latin typeface="Cambria" panose="02040503050406030204"/>
                <a:ea typeface="宋体" panose="02010600030101010101" pitchFamily="2" charset="-122"/>
                <a:cs typeface="Times New Roman" panose="02020603050405020304"/>
                <a:sym typeface="Times New Roman" panose="02020603050405020304"/>
              </a:endParaRPr>
            </a:p>
          </p:txBody>
        </p:sp>
      </p:grpSp>
      <p:grpSp>
        <p:nvGrpSpPr>
          <p:cNvPr id="33" name="Group 22"/>
          <p:cNvGrpSpPr/>
          <p:nvPr/>
        </p:nvGrpSpPr>
        <p:grpSpPr>
          <a:xfrm rot="1116149">
            <a:off x="4710430" y="3471545"/>
            <a:ext cx="615950" cy="274320"/>
            <a:chOff x="5150" y="3624"/>
            <a:chExt cx="970" cy="432"/>
          </a:xfrm>
        </p:grpSpPr>
        <p:sp>
          <p:nvSpPr>
            <p:cNvPr id="34" name="Rectangle 23"/>
            <p:cNvSpPr>
              <a:spLocks noChangeArrowheads="1"/>
            </p:cNvSpPr>
            <p:nvPr/>
          </p:nvSpPr>
          <p:spPr bwMode="auto">
            <a:xfrm>
              <a:off x="5400" y="3624"/>
              <a:ext cx="720" cy="374"/>
            </a:xfrm>
            <a:prstGeom prst="rect">
              <a:avLst/>
            </a:prstGeom>
            <a:solidFill>
              <a:srgbClr val="FFFFFF"/>
            </a:solidFill>
            <a:ln w="9525">
              <a:solidFill>
                <a:srgbClr val="000000"/>
              </a:solidFill>
              <a:miter lim="800000"/>
            </a:ln>
          </p:spPr>
        </p:sp>
        <p:sp>
          <p:nvSpPr>
            <p:cNvPr id="35" name="AutoShape 24"/>
            <p:cNvSpPr>
              <a:spLocks noChangeArrowheads="1"/>
            </p:cNvSpPr>
            <p:nvPr/>
          </p:nvSpPr>
          <p:spPr bwMode="auto">
            <a:xfrm rot="16200000">
              <a:off x="5059" y="3715"/>
              <a:ext cx="432" cy="25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FFFF"/>
            </a:solidFill>
            <a:ln w="9525">
              <a:solidFill>
                <a:srgbClr val="000000"/>
              </a:solidFill>
              <a:miter lim="800000"/>
            </a:ln>
          </p:spPr>
        </p:sp>
      </p:grpSp>
      <p:sp>
        <p:nvSpPr>
          <p:cNvPr id="3" name="文本框 2"/>
          <p:cNvSpPr txBox="1"/>
          <p:nvPr/>
        </p:nvSpPr>
        <p:spPr>
          <a:xfrm>
            <a:off x="884555" y="4048760"/>
            <a:ext cx="10993120" cy="286131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rPr>
              <a:t>因为框架界定了人的视觉，失去了四周许多运动的参照物，而且运动体还受平面的制约，所以观众对屏幕上的运动常常会产生错觉。在电视屏幕中，边框成了观察物体运动最稳妥的参照物。屏幕上物体的运动是用一个不间断的长镜头连续拍摄的，不管运动的路线多么复杂，我们还是很容易辨清它的运动方向，因为这时的摄像机就好像是人的眼睛。事实上，电视中的运动经常是通过剪辑的方法来实现的，因此屏幕上物体的运动在空间上经常会产生不一致甚至矛盾。这样会造成视觉上的不流畅并干扰观众对内容的理解，使他们在重重疑虑中失去观看的兴趣和耐心。影视创作者必须根据人物所处的位置，处理好相邻两镜头之间的方向关系，也就是要熟练地掌握轴线的规律，使观众可以依据日常的生活经验对屏幕中的运动方向做出符合常理的判断。</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当然，这并非表示拍摄过程中运动轴线不可逾越，有时改变轴线可以产生更好的效果，但是越过轴线需要一些方法和技巧，不能让观众产生误会。</a:t>
            </a:r>
            <a:endParaRPr lang="zh-CN" altLang="en-US">
              <a:solidFill>
                <a:schemeClr val="tx1">
                  <a:lumMod val="50000"/>
                  <a:lumOff val="50000"/>
                </a:schemeClr>
              </a:solidFill>
            </a:endParaRPr>
          </a:p>
        </p:txBody>
      </p:sp>
      <p:sp>
        <p:nvSpPr>
          <p:cNvPr id="4" name="文本框 3"/>
          <p:cNvSpPr txBox="1"/>
          <p:nvPr/>
        </p:nvSpPr>
        <p:spPr>
          <a:xfrm>
            <a:off x="6932930" y="3062605"/>
            <a:ext cx="3763645" cy="368300"/>
          </a:xfrm>
          <a:prstGeom prst="rect">
            <a:avLst/>
          </a:prstGeom>
          <a:noFill/>
        </p:spPr>
        <p:txBody>
          <a:bodyPr wrap="square" rtlCol="0">
            <a:spAutoFit/>
          </a:bodyPr>
          <a:p>
            <a:r>
              <a:rPr lang="zh-CN" altLang="en-US">
                <a:solidFill>
                  <a:schemeClr val="accent1"/>
                </a:solidFill>
              </a:rPr>
              <a:t>图5-2-1运动轴线示意图</a:t>
            </a:r>
            <a:endParaRPr lang="zh-CN" altLang="en-US">
              <a:solidFill>
                <a:schemeClr val="accent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40425" y="303968"/>
            <a:ext cx="2286000" cy="368935"/>
          </a:xfrm>
          <a:prstGeom prst="rect">
            <a:avLst/>
          </a:prstGeom>
          <a:noFill/>
        </p:spPr>
        <p:txBody>
          <a:bodyPr wrap="none" lIns="0" tIns="0" rIns="0" bIns="0" rtlCol="0">
            <a:spAutoFit/>
          </a:bodyPr>
          <a:p>
            <a:pPr indent="457200" algn="l" eaLnBrk="1" latinLnBrk="0" hangingPunct="1"/>
            <a:r>
              <a:rPr lang="zh-CN"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二</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rPr>
              <a:t>关系轴线</a:t>
            </a:r>
            <a:endPar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endParaRPr>
          </a:p>
        </p:txBody>
      </p:sp>
      <p:sp>
        <p:nvSpPr>
          <p:cNvPr id="2" name="文本框 1"/>
          <p:cNvSpPr txBox="1"/>
          <p:nvPr/>
        </p:nvSpPr>
        <p:spPr>
          <a:xfrm>
            <a:off x="884555" y="880110"/>
            <a:ext cx="10993120" cy="1476375"/>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rPr>
              <a:t>关系轴线指两个以上静态主体每两者之间的假设连接线。关系轴线涉及“静态屏幕的方向”。所谓静态屏幕的方向指虽然在动作上没有明确的方向性，但是在上下画面的关系中有着逻辑性的的方向性。这个方向性主要表现为人物视线的方向，因此关系轴线的核心是视线。眼睛是心灵的窗户，是用来吸引注意力或表现兴趣的最有力的方向指向器，当一个人背对着另一个人时，也有一条关系线通过他们的头顶。</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以两个人面对面谈话这种最典型的场景为例，所有机位的位置和方向如图所示：</a:t>
            </a:r>
            <a:endParaRPr lang="zh-CN" altLang="en-US">
              <a:solidFill>
                <a:schemeClr val="tx1">
                  <a:lumMod val="50000"/>
                  <a:lumOff val="50000"/>
                </a:schemeClr>
              </a:solidFill>
            </a:endParaRPr>
          </a:p>
        </p:txBody>
      </p:sp>
      <p:pic>
        <p:nvPicPr>
          <p:cNvPr id="42" name="图片 25" descr="未标题-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532890" y="2464435"/>
            <a:ext cx="9286240" cy="3396615"/>
          </a:xfrm>
          <a:prstGeom prst="rect">
            <a:avLst/>
          </a:prstGeom>
          <a:noFill/>
          <a:ln>
            <a:noFill/>
          </a:ln>
        </p:spPr>
      </p:pic>
      <p:sp>
        <p:nvSpPr>
          <p:cNvPr id="5" name="文本框 4"/>
          <p:cNvSpPr txBox="1"/>
          <p:nvPr/>
        </p:nvSpPr>
        <p:spPr>
          <a:xfrm>
            <a:off x="2449195" y="6017260"/>
            <a:ext cx="7148195" cy="368300"/>
          </a:xfrm>
          <a:prstGeom prst="rect">
            <a:avLst/>
          </a:prstGeom>
          <a:noFill/>
        </p:spPr>
        <p:txBody>
          <a:bodyPr wrap="square" rtlCol="0">
            <a:spAutoFit/>
          </a:bodyPr>
          <a:p>
            <a:pPr indent="457200" algn="ctr">
              <a:buClrTx/>
              <a:buSzTx/>
              <a:buNone/>
            </a:pPr>
            <a:r>
              <a:rPr lang="zh-CN" altLang="en-US" sz="1800">
                <a:solidFill>
                  <a:schemeClr val="tx1">
                    <a:lumMod val="50000"/>
                    <a:lumOff val="50000"/>
                  </a:schemeClr>
                </a:solidFill>
              </a:rPr>
              <a:t>图5-2-2两人对话中关系轴线的9个机位</a:t>
            </a:r>
            <a:endParaRPr lang="zh-CN" altLang="en-US" sz="180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40425" y="303968"/>
            <a:ext cx="2286000" cy="368935"/>
          </a:xfrm>
          <a:prstGeom prst="rect">
            <a:avLst/>
          </a:prstGeom>
          <a:noFill/>
        </p:spPr>
        <p:txBody>
          <a:bodyPr wrap="none" lIns="0" tIns="0" rIns="0" bIns="0" rtlCol="0">
            <a:spAutoFit/>
          </a:bodyPr>
          <a:p>
            <a:pPr indent="457200" algn="l" eaLnBrk="1" latinLnBrk="0" hangingPunct="1"/>
            <a:r>
              <a:rPr lang="zh-CN"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二</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rPr>
              <a:t>关系轴线</a:t>
            </a:r>
            <a:endPar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endParaRPr>
          </a:p>
        </p:txBody>
      </p:sp>
      <p:sp>
        <p:nvSpPr>
          <p:cNvPr id="2" name="文本框 1"/>
          <p:cNvSpPr txBox="1"/>
          <p:nvPr/>
        </p:nvSpPr>
        <p:spPr>
          <a:xfrm>
            <a:off x="884555" y="880110"/>
            <a:ext cx="10993120" cy="64516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rPr>
              <a:t>图中人物A和B面对面站立交谈，A和B之间形成一条假想虚线，这条关系线就是轴线，轴线上方为背景区，下方为摄像机调度区，通常会在下方出现9个典型机位。</a:t>
            </a:r>
            <a:endParaRPr lang="zh-CN" altLang="en-US">
              <a:solidFill>
                <a:schemeClr val="tx1">
                  <a:lumMod val="50000"/>
                  <a:lumOff val="50000"/>
                </a:schemeClr>
              </a:solidFill>
            </a:endParaRPr>
          </a:p>
        </p:txBody>
      </p:sp>
      <p:sp>
        <p:nvSpPr>
          <p:cNvPr id="5" name="文本框 4"/>
          <p:cNvSpPr txBox="1"/>
          <p:nvPr/>
        </p:nvSpPr>
        <p:spPr>
          <a:xfrm>
            <a:off x="2613025" y="6424930"/>
            <a:ext cx="7148195" cy="368300"/>
          </a:xfrm>
          <a:prstGeom prst="rect">
            <a:avLst/>
          </a:prstGeom>
          <a:noFill/>
        </p:spPr>
        <p:txBody>
          <a:bodyPr wrap="square" rtlCol="0">
            <a:spAutoFit/>
          </a:bodyPr>
          <a:p>
            <a:pPr indent="457200" algn="ctr">
              <a:buClrTx/>
              <a:buSzTx/>
              <a:buNone/>
            </a:pPr>
            <a:r>
              <a:rPr lang="zh-CN" altLang="en-US" sz="1800">
                <a:solidFill>
                  <a:schemeClr val="tx1">
                    <a:lumMod val="50000"/>
                    <a:lumOff val="50000"/>
                  </a:schemeClr>
                </a:solidFill>
              </a:rPr>
              <a:t>图5-2-3对话场景中的9个典型机位</a:t>
            </a:r>
            <a:endParaRPr lang="zh-CN" altLang="en-US" sz="1800">
              <a:solidFill>
                <a:schemeClr val="tx1">
                  <a:lumMod val="50000"/>
                  <a:lumOff val="50000"/>
                </a:schemeClr>
              </a:solidFill>
            </a:endParaRPr>
          </a:p>
        </p:txBody>
      </p:sp>
      <p:pic>
        <p:nvPicPr>
          <p:cNvPr id="41" name="图片 26" descr="IMG_20170326_171527"/>
          <p:cNvPicPr>
            <a:picLocks noChangeAspect="1" noChangeArrowheads="1"/>
          </p:cNvPicPr>
          <p:nvPr/>
        </p:nvPicPr>
        <p:blipFill>
          <a:blip r:embed="rId1">
            <a:lum contrast="40000"/>
            <a:extLst>
              <a:ext uri="{28A0092B-C50C-407E-A947-70E740481C1C}">
                <a14:useLocalDpi xmlns:a14="http://schemas.microsoft.com/office/drawing/2010/main" val="0"/>
              </a:ext>
            </a:extLst>
          </a:blip>
          <a:srcRect/>
          <a:stretch>
            <a:fillRect/>
          </a:stretch>
        </p:blipFill>
        <p:spPr>
          <a:xfrm>
            <a:off x="2468880" y="1657350"/>
            <a:ext cx="8085455" cy="470725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40425" y="303968"/>
            <a:ext cx="2286000" cy="368935"/>
          </a:xfrm>
          <a:prstGeom prst="rect">
            <a:avLst/>
          </a:prstGeom>
          <a:noFill/>
        </p:spPr>
        <p:txBody>
          <a:bodyPr wrap="none" lIns="0" tIns="0" rIns="0" bIns="0" rtlCol="0">
            <a:spAutoFit/>
          </a:bodyPr>
          <a:p>
            <a:pPr indent="457200" algn="l" eaLnBrk="1" latinLnBrk="0" hangingPunct="1"/>
            <a:r>
              <a:rPr lang="zh-CN"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二</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rPr>
              <a:t>关系轴线</a:t>
            </a:r>
            <a:endPar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endParaRPr>
          </a:p>
        </p:txBody>
      </p:sp>
      <p:sp>
        <p:nvSpPr>
          <p:cNvPr id="2" name="文本框 1"/>
          <p:cNvSpPr txBox="1"/>
          <p:nvPr/>
        </p:nvSpPr>
        <p:spPr>
          <a:xfrm>
            <a:off x="932815" y="952500"/>
            <a:ext cx="10993120" cy="535432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rPr>
              <a:t>图中镜头1为全景镜头，用于交代整个人物关系和环境关系，这类镜头一般都是用于拍摄全景景别，并在镜头调度中起到重要作用；</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 2、3为平行镜头，摄像机平行于演员进行拍摄，此时拍摄的画面为演员的侧面，从拍摄方向看和镜头1基本一致，只是景别相比要小，一般多以中近景为主；</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    4、5为外反拍角度，又称过肩拍摄，前景的演员背对镜头，后景的演员面对镜头，一般以中近景甚至特写为主，后景为主要表现对象。镜头画框内有两个人物，且他们在镜头中的位置是固定不变的，如A始终在左，B始终在右，这便于观众始终清楚人物的空间关系，因此在实际拍摄中使用频率很高。</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    6、7为内反拍角度，内反拍角度只拍摄一个演员，一般以中近景或特写为主，将摄像机放于两对象之间。这组镜头的特点是演员之间处于对应角度，相比外反拍镜头，内反拍由于拍摄的是单人画面，主体更清晰突出，但无法单独表现出人物间的位置关系，需要借助其他关系镜头使观众产生画面联系；</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    8、9为齐轴镜头，齐轴镜头属于一种特殊的极端内反拍角度，将摄像机放于轴线上，演员正对镜头，以近景和特写为主，画面交流感和叙事感强，但这种镜头人物空间关系不明显，可用于越轴的过渡镜头。</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影视作品中常见的人物对话场面中，轴线表现的难度在于角色并非总是面对面谈话，由于剧情要求，演员之间可以是面对面站着，或者身体平行坐着，或者边移动边交谈，在这些复杂的情况下可以利用“眼神和面向原理”，即无论身体位置怎样，最终产生交流的关键信息是头部的方向和眼神的方向，所以关系轴线，其实是彼此交流的视线连接线，因此身体的位置不是问题，主要在于头部和眼神的方向。</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    三角形原理：在两人对话中，我们确定好了一条关系轴线，并且也根据需要选择好了其中一侧的180度的位置放置所有的摄像机，那么我们至少可以找到3个基本角度，分别是几个顶端位置，将3个机位相互连接起来，就形成了一个三角关系，3个不同顶端的机位的组合形成了最基础的镜头组接模式。</a:t>
            </a:r>
            <a:endParaRPr lang="zh-CN" altLang="en-US">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40425" y="303968"/>
            <a:ext cx="2286000" cy="368935"/>
          </a:xfrm>
          <a:prstGeom prst="rect">
            <a:avLst/>
          </a:prstGeom>
          <a:noFill/>
        </p:spPr>
        <p:txBody>
          <a:bodyPr wrap="none" lIns="0" tIns="0" rIns="0" bIns="0" rtlCol="0">
            <a:spAutoFit/>
          </a:bodyPr>
          <a:p>
            <a:pPr indent="457200" algn="l" eaLnBrk="1" latinLnBrk="0" hangingPunct="1"/>
            <a:r>
              <a:rPr lang="zh-CN"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二</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rPr>
              <a:t>关系轴线</a:t>
            </a:r>
            <a:endPar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endParaRPr>
          </a:p>
        </p:txBody>
      </p:sp>
      <p:sp>
        <p:nvSpPr>
          <p:cNvPr id="2" name="文本框 1"/>
          <p:cNvSpPr txBox="1"/>
          <p:nvPr/>
        </p:nvSpPr>
        <p:spPr>
          <a:xfrm>
            <a:off x="932815" y="952500"/>
            <a:ext cx="10993120" cy="563118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rPr>
              <a:t>例如两人并排交谈时，如表现一对情侣肩并肩坐着聊天，多以外反拍表现为主，可以清楚的呈现两人的位置关系；两人一前一后交谈时，如表现两人前后骑在摩托车上，通常在前进的轴线一侧拍摄，可拍摄双人镜头，也可以拍摄单人镜头；两人电话交谈时，这种情况虽然不直接涉及到关系轴线，但为了清晰的表现出两者间的交流关系，一般会让演员面朝相对的方向，这样可以加强人物之间的交流感。在有些情况下，两个角色排成一条直线，最常见的就是两个人坐在一辆行驶的车子前座上。此时两个角色之间的对话会采取肩并肩的位置。</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 两个演员排成一条线，就有一种共同的方向感—全向前看。这时用轴线拍摄可以很好地表现他们之间内在的联系并且清晰地展现两个角色的位置关系。</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当两人同乘一匹马，同骑一辆自行车或摩托车，乘独木舟时，他们被迫处于一种固定的姿势来进行对话，前面的人经常转过头来用眼角看后面的那个人。在这种情况下，往往从单一的摄影机位置用一个双人镜头来表现。然后，在同轴位置上向前移动摄影机，就可以拍摄这两个人的单独镜头。最终的剪接往往是双人镜头和单独镜头的交替使用。</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两个演员在打电话，只能单独拍摄，然后交替地剪辑来表现他们对话的过程。这种情况看起来和关系轴线没有太多的联系，但是实际上，许多导演都会让演员面朝相对的方向。也就是说，我们假设这是两个人在同一空间的对话，然后按照轴线的方法去表现对话。这样做的优点是可以造成正常谈话的感觉，加强对话双方的交流感。</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对于三人或三人以上的人物对话场景，一般我们可以把对话拆分为两人对话，当一个演员站在一侧，而另外两个演员站在另一侧，这三个人之间的交流只有一条轴线时，参与谈话的人数增加了，但是存在于人物之间的轴线没有增加，在这种情况下，三人对话场面和双人对话的表现方法是一致的。或者增加一个全景镜头，在外围拍摄一个大全景，然后再在人物间的中心点进行单独拍摄。</a:t>
            </a:r>
            <a:endParaRPr lang="zh-CN" altLang="en-US">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40425" y="303968"/>
            <a:ext cx="2286000" cy="368935"/>
          </a:xfrm>
          <a:prstGeom prst="rect">
            <a:avLst/>
          </a:prstGeom>
          <a:noFill/>
        </p:spPr>
        <p:txBody>
          <a:bodyPr wrap="none" lIns="0" tIns="0" rIns="0" bIns="0" rtlCol="0">
            <a:spAutoFit/>
          </a:bodyPr>
          <a:p>
            <a:pPr indent="457200" algn="l" eaLnBrk="1" latinLnBrk="0" hangingPunct="1"/>
            <a:r>
              <a:rPr lang="zh-CN"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二</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rPr>
              <a:t>关系轴线</a:t>
            </a:r>
            <a:endPar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endParaRPr>
          </a:p>
        </p:txBody>
      </p:sp>
      <p:sp>
        <p:nvSpPr>
          <p:cNvPr id="2" name="文本框 1"/>
          <p:cNvSpPr txBox="1"/>
          <p:nvPr/>
        </p:nvSpPr>
        <p:spPr>
          <a:xfrm>
            <a:off x="524510" y="952500"/>
            <a:ext cx="12136120" cy="5692775"/>
          </a:xfrm>
          <a:prstGeom prst="rect">
            <a:avLst/>
          </a:prstGeom>
          <a:noFill/>
        </p:spPr>
        <p:txBody>
          <a:bodyPr wrap="square" rtlCol="0">
            <a:spAutoFit/>
          </a:bodyPr>
          <a:p>
            <a:pPr indent="457200" eaLnBrk="1" latinLnBrk="0" hangingPunct="1"/>
            <a:r>
              <a:rPr lang="zh-CN" altLang="en-US" sz="1400">
                <a:solidFill>
                  <a:schemeClr val="tx1">
                    <a:lumMod val="50000"/>
                    <a:lumOff val="50000"/>
                  </a:schemeClr>
                </a:solidFill>
                <a:latin typeface="+mn-ea"/>
                <a:ea typeface="+mn-ea"/>
                <a:cs typeface="+mn-ea"/>
              </a:rPr>
              <a:t>例如两人并排交谈时，如表现一对情侣肩并肩坐着聊天，多以外反拍表现为主，可以清楚的呈现两人的位置关系；两人一前一后交谈时，如表现两人前后骑在摩托车上，通常在前进的轴线一侧拍摄，可拍摄双人镜头，也可以拍摄单人镜头；两人电话交谈时，这种情况虽然不直接涉及到关系轴线，但为了清晰的表现出两者间的交流关系，一般会让演员面朝相对的方向，这样可以加强人物之间的交流感。在有些情况下，两个角色排成一条直线，最常见的就是两个人坐在一辆行驶的车子前座上。此时两个角色之间的对话会采取肩并肩的位置。</a:t>
            </a:r>
            <a:endParaRPr lang="zh-CN" altLang="en-US" sz="1400">
              <a:solidFill>
                <a:schemeClr val="tx1">
                  <a:lumMod val="50000"/>
                  <a:lumOff val="50000"/>
                </a:schemeClr>
              </a:solidFill>
              <a:latin typeface="+mn-ea"/>
              <a:ea typeface="+mn-ea"/>
              <a:cs typeface="+mn-ea"/>
            </a:endParaRPr>
          </a:p>
          <a:p>
            <a:pPr indent="457200" eaLnBrk="1" latinLnBrk="0" hangingPunct="1"/>
            <a:r>
              <a:rPr lang="zh-CN" altLang="en-US" sz="1400">
                <a:solidFill>
                  <a:schemeClr val="tx1">
                    <a:lumMod val="50000"/>
                    <a:lumOff val="50000"/>
                  </a:schemeClr>
                </a:solidFill>
                <a:latin typeface="+mn-ea"/>
                <a:ea typeface="+mn-ea"/>
                <a:cs typeface="+mn-ea"/>
              </a:rPr>
              <a:t> 两个演员排成一条线，就有一种共同的方向感—全向前看。这时用轴线拍摄可以很好地表现他们之间内在的联系并且清晰地展现两个角色的位置关系。</a:t>
            </a:r>
            <a:endParaRPr lang="zh-CN" altLang="en-US" sz="1400">
              <a:solidFill>
                <a:schemeClr val="tx1">
                  <a:lumMod val="50000"/>
                  <a:lumOff val="50000"/>
                </a:schemeClr>
              </a:solidFill>
              <a:latin typeface="+mn-ea"/>
              <a:ea typeface="+mn-ea"/>
              <a:cs typeface="+mn-ea"/>
            </a:endParaRPr>
          </a:p>
          <a:p>
            <a:pPr indent="457200" eaLnBrk="1" latinLnBrk="0" hangingPunct="1"/>
            <a:r>
              <a:rPr lang="zh-CN" altLang="en-US" sz="1400">
                <a:solidFill>
                  <a:schemeClr val="tx1">
                    <a:lumMod val="50000"/>
                    <a:lumOff val="50000"/>
                  </a:schemeClr>
                </a:solidFill>
                <a:latin typeface="+mn-ea"/>
                <a:ea typeface="+mn-ea"/>
                <a:cs typeface="+mn-ea"/>
              </a:rPr>
              <a:t>当两人同乘一匹马，同骑一辆自行车或摩托车，乘独木舟时，他们被迫处于一种固定的姿势来进行对话，前面的人经常转过头来用眼角看后面的那个人。在这种情况下，往往从单一的摄影机位置用一个双人镜头来表现。然后，在同轴位置上向前移动摄影机，就可以拍摄这两个人的单独镜头。最终的剪接往往是双人镜头和单独镜头的交替使用。</a:t>
            </a:r>
            <a:endParaRPr lang="zh-CN" altLang="en-US" sz="1400">
              <a:solidFill>
                <a:schemeClr val="tx1">
                  <a:lumMod val="50000"/>
                  <a:lumOff val="50000"/>
                </a:schemeClr>
              </a:solidFill>
              <a:latin typeface="+mn-ea"/>
              <a:ea typeface="+mn-ea"/>
              <a:cs typeface="+mn-ea"/>
            </a:endParaRPr>
          </a:p>
          <a:p>
            <a:pPr indent="457200" eaLnBrk="1" latinLnBrk="0" hangingPunct="1"/>
            <a:r>
              <a:rPr lang="zh-CN" altLang="en-US" sz="1400">
                <a:solidFill>
                  <a:schemeClr val="tx1">
                    <a:lumMod val="50000"/>
                    <a:lumOff val="50000"/>
                  </a:schemeClr>
                </a:solidFill>
                <a:latin typeface="+mn-ea"/>
                <a:ea typeface="+mn-ea"/>
                <a:cs typeface="+mn-ea"/>
              </a:rPr>
              <a:t>两个演员在打电话，只能单独拍摄，然后交替地剪辑来表现他们对话的过程。这种情况看起来和关系轴线没有太多的联系，但是实际上，许多导演都会让演员面朝相对的方向。也就是说，我们假设这是两个人在同一空间的对话，然后按照轴线的方法去表现对话。这样做的优点是可以造成正常谈话的感觉，加强对话双方的交流感。</a:t>
            </a:r>
            <a:endParaRPr lang="zh-CN" altLang="en-US" sz="1400">
              <a:solidFill>
                <a:schemeClr val="tx1">
                  <a:lumMod val="50000"/>
                  <a:lumOff val="50000"/>
                </a:schemeClr>
              </a:solidFill>
              <a:latin typeface="+mn-ea"/>
              <a:ea typeface="+mn-ea"/>
              <a:cs typeface="+mn-ea"/>
            </a:endParaRPr>
          </a:p>
          <a:p>
            <a:pPr indent="457200" eaLnBrk="1" latinLnBrk="0" hangingPunct="1"/>
            <a:r>
              <a:rPr lang="zh-CN" altLang="en-US" sz="1400">
                <a:solidFill>
                  <a:schemeClr val="tx1">
                    <a:lumMod val="50000"/>
                    <a:lumOff val="50000"/>
                  </a:schemeClr>
                </a:solidFill>
                <a:latin typeface="+mn-ea"/>
                <a:ea typeface="+mn-ea"/>
                <a:cs typeface="+mn-ea"/>
              </a:rPr>
              <a:t>对于三人或三人以上的人物对话场景，一般我们可以把对话拆分为两人对话，当一个演员站在一侧，而另外两个演员站在另一侧，这三个人之间的交流只有一条轴线时，参与谈话的人数增加了，但是存在于人物之间的轴线没有增加，在这种情况下，三人对话场面和双人对话的表现方法是一致的。或者增加一个全景镜头，在外围拍摄一个大全景，然后再在人物间的中心点进行单独拍摄。</a:t>
            </a:r>
            <a:endParaRPr lang="zh-CN" altLang="en-US" sz="1400">
              <a:solidFill>
                <a:schemeClr val="tx1">
                  <a:lumMod val="50000"/>
                  <a:lumOff val="50000"/>
                </a:schemeClr>
              </a:solidFill>
              <a:latin typeface="+mn-ea"/>
              <a:ea typeface="+mn-ea"/>
              <a:cs typeface="+mn-ea"/>
            </a:endParaRPr>
          </a:p>
          <a:p>
            <a:pPr indent="457200" eaLnBrk="1" latinLnBrk="0" hangingPunct="1"/>
            <a:r>
              <a:rPr lang="zh-CN" altLang="en-US" sz="1400">
                <a:solidFill>
                  <a:schemeClr val="accent1"/>
                </a:solidFill>
                <a:latin typeface="+mn-ea"/>
                <a:ea typeface="+mn-ea"/>
                <a:cs typeface="+mn-ea"/>
              </a:rPr>
              <a:t>常规的拍摄三人对话的方法：</a:t>
            </a:r>
            <a:endParaRPr lang="zh-CN" altLang="en-US" sz="1400">
              <a:solidFill>
                <a:schemeClr val="accent1"/>
              </a:solidFill>
              <a:latin typeface="+mn-ea"/>
              <a:ea typeface="+mn-ea"/>
              <a:cs typeface="+mn-ea"/>
            </a:endParaRPr>
          </a:p>
          <a:p>
            <a:pPr indent="457200" eaLnBrk="1" latinLnBrk="0" hangingPunct="1"/>
            <a:r>
              <a:rPr lang="en-US" altLang="zh-CN" sz="1400">
                <a:solidFill>
                  <a:schemeClr val="tx1">
                    <a:lumMod val="50000"/>
                    <a:lumOff val="50000"/>
                  </a:schemeClr>
                </a:solidFill>
                <a:latin typeface="+mn-ea"/>
                <a:ea typeface="+mn-ea"/>
                <a:cs typeface="+mn-ea"/>
              </a:rPr>
              <a:t>                                          </a:t>
            </a:r>
            <a:r>
              <a:rPr lang="zh-CN" altLang="en-US" sz="1400">
                <a:solidFill>
                  <a:schemeClr val="tx1">
                    <a:lumMod val="50000"/>
                    <a:lumOff val="50000"/>
                  </a:schemeClr>
                </a:solidFill>
                <a:latin typeface="+mn-ea"/>
                <a:ea typeface="+mn-ea"/>
                <a:cs typeface="+mn-ea"/>
              </a:rPr>
              <a:t>先用一个交代镜头交代全体，即总角镜头。</a:t>
            </a:r>
            <a:endParaRPr lang="zh-CN" altLang="en-US" sz="1400">
              <a:solidFill>
                <a:schemeClr val="tx1">
                  <a:lumMod val="50000"/>
                  <a:lumOff val="50000"/>
                </a:schemeClr>
              </a:solidFill>
              <a:latin typeface="+mn-ea"/>
              <a:ea typeface="+mn-ea"/>
              <a:cs typeface="+mn-ea"/>
            </a:endParaRPr>
          </a:p>
          <a:p>
            <a:pPr indent="457200" eaLnBrk="1" latinLnBrk="0" hangingPunct="1"/>
            <a:r>
              <a:rPr lang="en-US" altLang="zh-CN" sz="1400">
                <a:solidFill>
                  <a:schemeClr val="tx1">
                    <a:lumMod val="50000"/>
                    <a:lumOff val="50000"/>
                  </a:schemeClr>
                </a:solidFill>
                <a:latin typeface="+mn-ea"/>
                <a:ea typeface="+mn-ea"/>
                <a:cs typeface="+mn-ea"/>
              </a:rPr>
              <a:t>                                         </a:t>
            </a:r>
            <a:r>
              <a:rPr lang="zh-CN" altLang="en-US" sz="1400">
                <a:solidFill>
                  <a:schemeClr val="tx1">
                    <a:lumMod val="50000"/>
                    <a:lumOff val="50000"/>
                  </a:schemeClr>
                </a:solidFill>
                <a:latin typeface="+mn-ea"/>
                <a:ea typeface="+mn-ea"/>
                <a:cs typeface="+mn-ea"/>
              </a:rPr>
              <a:t> 用内反拍角度重点表现其中一的某一个演员，这个单独的演员往往是此次谈话的主角。</a:t>
            </a:r>
            <a:endParaRPr lang="zh-CN" altLang="en-US" sz="1400">
              <a:solidFill>
                <a:schemeClr val="tx1">
                  <a:lumMod val="50000"/>
                  <a:lumOff val="50000"/>
                </a:schemeClr>
              </a:solidFill>
              <a:latin typeface="+mn-ea"/>
              <a:ea typeface="+mn-ea"/>
              <a:cs typeface="+mn-ea"/>
            </a:endParaRPr>
          </a:p>
          <a:p>
            <a:pPr indent="457200" eaLnBrk="1" latinLnBrk="0" hangingPunct="1"/>
            <a:r>
              <a:rPr lang="en-US" altLang="zh-CN" sz="1400">
                <a:solidFill>
                  <a:schemeClr val="tx1">
                    <a:lumMod val="50000"/>
                    <a:lumOff val="50000"/>
                  </a:schemeClr>
                </a:solidFill>
                <a:latin typeface="+mn-ea"/>
                <a:ea typeface="+mn-ea"/>
                <a:cs typeface="+mn-ea"/>
              </a:rPr>
              <a:t>                                         </a:t>
            </a:r>
            <a:r>
              <a:rPr lang="zh-CN" altLang="en-US" sz="1400">
                <a:solidFill>
                  <a:schemeClr val="tx1">
                    <a:lumMod val="50000"/>
                    <a:lumOff val="50000"/>
                  </a:schemeClr>
                </a:solidFill>
                <a:latin typeface="+mn-ea"/>
                <a:ea typeface="+mn-ea"/>
                <a:cs typeface="+mn-ea"/>
              </a:rPr>
              <a:t> 用内反拍角度拍摄另外两个人。</a:t>
            </a:r>
            <a:endParaRPr lang="zh-CN" altLang="en-US" sz="1400">
              <a:solidFill>
                <a:schemeClr val="tx1">
                  <a:lumMod val="50000"/>
                  <a:lumOff val="50000"/>
                </a:schemeClr>
              </a:solidFill>
              <a:latin typeface="+mn-ea"/>
              <a:ea typeface="+mn-ea"/>
              <a:cs typeface="+mn-ea"/>
            </a:endParaRPr>
          </a:p>
          <a:p>
            <a:pPr indent="457200" eaLnBrk="1" latinLnBrk="0" hangingPunct="1"/>
            <a:r>
              <a:rPr lang="zh-CN" altLang="en-US" sz="1400">
                <a:solidFill>
                  <a:schemeClr val="tx1">
                    <a:lumMod val="50000"/>
                    <a:lumOff val="50000"/>
                  </a:schemeClr>
                </a:solidFill>
                <a:latin typeface="+mn-ea"/>
                <a:ea typeface="+mn-ea"/>
                <a:cs typeface="+mn-ea"/>
              </a:rPr>
              <a:t> </a:t>
            </a:r>
            <a:r>
              <a:rPr lang="en-US" altLang="zh-CN" sz="1400">
                <a:solidFill>
                  <a:schemeClr val="tx1">
                    <a:lumMod val="50000"/>
                    <a:lumOff val="50000"/>
                  </a:schemeClr>
                </a:solidFill>
                <a:latin typeface="+mn-ea"/>
                <a:ea typeface="+mn-ea"/>
                <a:cs typeface="+mn-ea"/>
              </a:rPr>
              <a:t>                                         </a:t>
            </a:r>
            <a:r>
              <a:rPr lang="zh-CN" altLang="en-US" sz="1400">
                <a:solidFill>
                  <a:schemeClr val="tx1">
                    <a:lumMod val="50000"/>
                    <a:lumOff val="50000"/>
                  </a:schemeClr>
                </a:solidFill>
                <a:latin typeface="+mn-ea"/>
                <a:ea typeface="+mn-ea"/>
                <a:cs typeface="+mn-ea"/>
              </a:rPr>
              <a:t>用外反拍角度拍摄一个演员，此时可以使用过肩镜头，用以和上次拍摄这个演员的画面进行区别。</a:t>
            </a:r>
            <a:endParaRPr lang="zh-CN" altLang="en-US" sz="1400">
              <a:solidFill>
                <a:schemeClr val="tx1">
                  <a:lumMod val="50000"/>
                  <a:lumOff val="50000"/>
                </a:schemeClr>
              </a:solidFill>
              <a:latin typeface="+mn-ea"/>
              <a:ea typeface="+mn-ea"/>
              <a:cs typeface="+mn-ea"/>
            </a:endParaRPr>
          </a:p>
          <a:p>
            <a:pPr indent="457200" eaLnBrk="1" latinLnBrk="0" hangingPunct="1"/>
            <a:r>
              <a:rPr lang="zh-CN" altLang="en-US" sz="1400">
                <a:solidFill>
                  <a:schemeClr val="tx1">
                    <a:lumMod val="50000"/>
                    <a:lumOff val="50000"/>
                  </a:schemeClr>
                </a:solidFill>
                <a:latin typeface="+mn-ea"/>
                <a:ea typeface="+mn-ea"/>
                <a:cs typeface="+mn-ea"/>
              </a:rPr>
              <a:t> </a:t>
            </a:r>
            <a:r>
              <a:rPr lang="en-US" altLang="zh-CN" sz="1400">
                <a:solidFill>
                  <a:schemeClr val="tx1">
                    <a:lumMod val="50000"/>
                    <a:lumOff val="50000"/>
                  </a:schemeClr>
                </a:solidFill>
                <a:latin typeface="+mn-ea"/>
                <a:ea typeface="+mn-ea"/>
                <a:cs typeface="+mn-ea"/>
              </a:rPr>
              <a:t>                                         </a:t>
            </a:r>
            <a:r>
              <a:rPr lang="zh-CN" altLang="en-US" sz="1400">
                <a:solidFill>
                  <a:schemeClr val="tx1">
                    <a:lumMod val="50000"/>
                    <a:lumOff val="50000"/>
                  </a:schemeClr>
                </a:solidFill>
                <a:latin typeface="+mn-ea"/>
                <a:ea typeface="+mn-ea"/>
                <a:cs typeface="+mn-ea"/>
              </a:rPr>
              <a:t>回到总角镜头，表现对话的结果或者人物的运动。</a:t>
            </a:r>
            <a:endParaRPr lang="zh-CN" altLang="en-US" sz="1400">
              <a:solidFill>
                <a:schemeClr val="tx1">
                  <a:lumMod val="50000"/>
                  <a:lumOff val="50000"/>
                </a:schemeClr>
              </a:solidFill>
              <a:latin typeface="+mn-ea"/>
              <a:ea typeface="+mn-ea"/>
              <a:cs typeface="+mn-ea"/>
            </a:endParaRPr>
          </a:p>
          <a:p>
            <a:pPr indent="457200" eaLnBrk="1" latinLnBrk="0" hangingPunct="1"/>
            <a:r>
              <a:rPr lang="zh-CN" altLang="en-US" sz="1400">
                <a:solidFill>
                  <a:schemeClr val="tx1">
                    <a:lumMod val="50000"/>
                    <a:lumOff val="50000"/>
                  </a:schemeClr>
                </a:solidFill>
                <a:latin typeface="+mn-ea"/>
                <a:ea typeface="+mn-ea"/>
                <a:cs typeface="+mn-ea"/>
              </a:rPr>
              <a:t>四个人或是更多的人同时进行对话的情况是罕见的，其中有意无意地总为一个为首的，他作为一个主持人，将观众的注意力从这个人转到另一个人身上，因而对话总是分区进行的。</a:t>
            </a:r>
            <a:endParaRPr lang="zh-CN" altLang="en-US" sz="1400">
              <a:solidFill>
                <a:schemeClr val="tx1">
                  <a:lumMod val="50000"/>
                  <a:lumOff val="50000"/>
                </a:schemeClr>
              </a:solidFill>
              <a:latin typeface="+mn-ea"/>
              <a:ea typeface="+mn-ea"/>
              <a:cs typeface="+mn-ea"/>
            </a:endParaRPr>
          </a:p>
          <a:p>
            <a:pPr indent="457200" eaLnBrk="1" latinLnBrk="0" hangingPunct="1"/>
            <a:r>
              <a:rPr lang="zh-CN" altLang="en-US" sz="1400">
                <a:solidFill>
                  <a:schemeClr val="tx1">
                    <a:lumMod val="50000"/>
                    <a:lumOff val="50000"/>
                  </a:schemeClr>
                </a:solidFill>
                <a:latin typeface="+mn-ea"/>
                <a:ea typeface="+mn-ea"/>
                <a:cs typeface="+mn-ea"/>
              </a:rPr>
              <a:t> 在这样一组人中，如果让一些人站着，另一些人坐着，整个构图呈三角形、方形或圆形，这样做可以突出一群人中的任何一个。在舞台上这种技巧通常称为隐藏的平衡。一群坐着的人是由一个站立的形象来平衡的。如果有些人比另一些更靠近摄像机，那就加强了景深的幻觉。在表现一组人时，为了突出其中的重点，布光的格局起着重要的作用。</a:t>
            </a:r>
            <a:endParaRPr lang="zh-CN" altLang="en-US" sz="1400">
              <a:solidFill>
                <a:schemeClr val="tx1">
                  <a:lumMod val="50000"/>
                  <a:lumOff val="50000"/>
                </a:schemeClr>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8445"/>
            </a:xfrm>
            <a:prstGeom prst="rect">
              <a:avLst/>
            </a:prstGeom>
            <a:noFill/>
          </p:spPr>
          <p:txBody>
            <a:bodyPr wrap="square" rtlCol="0">
              <a:spAutoFit/>
            </a:bodyPr>
            <a:lstStyle/>
            <a:p>
              <a:pPr algn="ctr"/>
              <a:r>
                <a:rPr lang="en-US" altLang="zh-CN" sz="4400" spc="844" dirty="0" smtClean="0">
                  <a:solidFill>
                    <a:schemeClr val="bg1"/>
                  </a:solidFill>
                  <a:latin typeface="Agency FB" panose="020B0503020202020204" pitchFamily="34" charset="0"/>
                  <a:ea typeface="微软雅黑" panose="020B0503020204020204" pitchFamily="34" charset="-122"/>
                </a:rPr>
                <a:t>03</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279610" y="3832049"/>
              <a:ext cx="1326044" cy="368345"/>
            </a:xfrm>
            <a:prstGeom prst="rect">
              <a:avLst/>
            </a:prstGeom>
            <a:noFill/>
          </p:spPr>
          <p:txBody>
            <a:bodyPr wrap="none" rtlCol="0">
              <a:spAutoFit/>
            </a:bodyPr>
            <a:lstStyle/>
            <a:p>
              <a:pPr algn="l"/>
              <a:r>
                <a:rPr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mn-ea"/>
                </a:rPr>
                <a:t>越轴的处理</a:t>
              </a:r>
              <a:endParaRPr lang="zh-CN" altLang="en-US" b="1" dirty="0" smtClean="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40425" y="303968"/>
            <a:ext cx="2590800" cy="368935"/>
          </a:xfrm>
          <a:prstGeom prst="rect">
            <a:avLst/>
          </a:prstGeom>
          <a:noFill/>
        </p:spPr>
        <p:txBody>
          <a:bodyPr wrap="none" lIns="0" tIns="0" rIns="0" bIns="0" rtlCol="0">
            <a:spAutoFit/>
          </a:bodyPr>
          <a:p>
            <a:pPr indent="457200" algn="l" eaLnBrk="1" latinLnBrk="0" hangingPunct="1"/>
            <a:r>
              <a:rPr lang="zh-CN"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三</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rPr>
              <a:t>越轴的处理</a:t>
            </a:r>
            <a:endPar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endParaRPr>
          </a:p>
        </p:txBody>
      </p:sp>
      <p:sp>
        <p:nvSpPr>
          <p:cNvPr id="2" name="文本框 1"/>
          <p:cNvSpPr txBox="1"/>
          <p:nvPr/>
        </p:nvSpPr>
        <p:spPr>
          <a:xfrm>
            <a:off x="932815" y="808355"/>
            <a:ext cx="10993120" cy="6185535"/>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rPr>
              <a:t>掌握轴线规律既是剪辑规范化的要求，也符合观众的视觉心理，但是对影视剪辑师来说，同样还要明爱如何合理地处理越轴镜头。电视节目大都是单机拍摄，而主体动作是一次性的，不能要求其重复，现场也是不可控制的，空间的大小、光线、时间等因素都可能成为制约因素。这样一来，电视前期拍摄的镜头较多考虑的是拍摄的内容而忽略了机位、轴线等问题，因此越轴镜头比比皆是。后期剪辑工作的一项重要内容就是使这些方向不一致甚至相反的镜头有序顺畅地连接在一起。</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一般拍摄时，需要遵循轴线规则，但有时为了获得更好的画面构图和角度，需要打破轴线的禁锢，但越轴要讲究方式，下面介绍几种常用的越轴方法。</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1、运动镜头越轴</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在拍摄中利用摄像机的运动使其从轴线一侧过渡到另一侧，让观众直接感受到摄像机越过轴线的过程，从而适应轴线的变化。</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2、利用空镜头越轴</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例如在拍摄对话的过程中，穿插入某个空镜，此时轴线暂时消失了，再次跳转回对话场景时，摄像机可改变轴线，观众不会觉得画面过于跳跃。注意这里的空镜头要与谈话场景有一定关联性，比如谈话时间的钟表、谈话的环境、谈话内容的具体事件等。</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3、利用中性镜头越轴</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例如可以在准备越轴的位置插入几个两人谈话中的齐轴镜头，就是演员的正面镜头，这样可以使轴线不明朗，从而为接下来的越轴做好铺垫。</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4、介入新对象越轴</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当拍摄对象需要越轴时，可以先运用客观视角拍摄某演员突然转头，接一个主观镜头表现该演员看到的新对象，再接下去的镜头就可以自然越轴了。例如拍摄两人交谈的过程中，画外传来了第三个人的声音，演员转头看去，然后镜头切到第三人向他们打招呼的画面，此时镜头再度切回原来谈话的两个人时，就可以完成越轴了，这一变化由于新对象的介入，使越轴非常自然，不会使观众产生空间上的困惑。</a:t>
            </a:r>
            <a:endParaRPr lang="zh-CN" altLang="en-US">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40425" y="303968"/>
            <a:ext cx="2590800" cy="368935"/>
          </a:xfrm>
          <a:prstGeom prst="rect">
            <a:avLst/>
          </a:prstGeom>
          <a:noFill/>
        </p:spPr>
        <p:txBody>
          <a:bodyPr wrap="none" lIns="0" tIns="0" rIns="0" bIns="0" rtlCol="0">
            <a:spAutoFit/>
          </a:bodyPr>
          <a:p>
            <a:pPr indent="457200" algn="l" eaLnBrk="1" latinLnBrk="0" hangingPunct="1"/>
            <a:r>
              <a:rPr lang="zh-CN"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三</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a:t>
            </a: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rPr>
              <a:t>越轴的处理</a:t>
            </a:r>
            <a:endPar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ea"/>
            </a:endParaRPr>
          </a:p>
        </p:txBody>
      </p:sp>
      <p:sp>
        <p:nvSpPr>
          <p:cNvPr id="2" name="文本框 1"/>
          <p:cNvSpPr txBox="1"/>
          <p:nvPr/>
        </p:nvSpPr>
        <p:spPr>
          <a:xfrm>
            <a:off x="932815" y="736600"/>
            <a:ext cx="10993120" cy="6185535"/>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rPr>
              <a:t>5、硬越轴</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这种越轴形式主要在于新观点的影响，认为轴线并不重要，这种形式在动作中运用的比较多。</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6、枢轴镜头越轴</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这种方式是硬越轴的一种，但是在拍摄上利用了场景中的景物、人物作为贯穿关系，也就是说场景中的景物作为轴线变化的参照物来进行镜头越轴。</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影片里经常看到门里、门外、窗里、窗外、车里、车外等镜头越轴的现象。门、窗户、车窗就是作为贯穿的景物关系，是参照物。</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7、人物移动越轴</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利用人物移动越轴属于硬越轴的一种，是利用人物关系动作移动改变场景中的位置，来改变轴线关系，建立新的轴线关系，有点像人物位置换位越轴。</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越轴作为一种手段在运用时是为了突出人物、情节重点，避免无目的性越轴，在微电影的拍摄时要有意识进行机位和场景的调度。越轴要慎用，须考虑镜头排列的合理性，不要造成不必要的视觉阻断。如果在两个相近的时间出现两次越轴，那么越轴的方式最好不要重复。</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表面上，越轴只是一个位置问题、拍法问题，实质上是一个镜头从内容到形式的变化关系问题，同时越轴还作为一种特殊的表现手法而存在。比如，在一些MTV的剪辑中，有时会以一定的频率重复切换，连接一系列的越轴镜头，以获得强烈的节奏感。有的导演还利用越轴镜头造成视觉上的不和谐来暗示某些剧情。比如，呈现一对即将分手的恋人的最后一次约会，越轴镜头的使用表明两个人的隔膜与生疏。苏联影片《两个人的车站》中，为了表现主人公赶火车时的急切心情，在火车站争执的一场戏运用了越轴，打破了180度轴线的拍摄方法，成为运用跳轴创造视觉场面的成功例子。</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总之，轴线原则是前人在创作实践中摸索总结出来的一套规律，在今天已经成为了电视创作的一个基本准则，但是这并不意味着剪辑有一个必须遵循的固定模式。艺术在于创新，对剪辑来说也是如此，只有充分了解轴线原则，才有可能打破轴线，因此全盘否定轴线原则是错误的，死守轴线原则也是没有前途的。</a:t>
            </a:r>
            <a:endParaRPr lang="zh-CN" altLang="en-US">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1973461" y="1888133"/>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Oval 9"/>
          <p:cNvSpPr>
            <a:spLocks noChangeArrowheads="1"/>
          </p:cNvSpPr>
          <p:nvPr/>
        </p:nvSpPr>
        <p:spPr bwMode="auto">
          <a:xfrm>
            <a:off x="1973461" y="4336673"/>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0"/>
          <p:cNvGrpSpPr/>
          <p:nvPr/>
        </p:nvGrpSpPr>
        <p:grpSpPr bwMode="auto">
          <a:xfrm>
            <a:off x="2216795" y="4513034"/>
            <a:ext cx="281285" cy="410766"/>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2"/>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Rectangle 20"/>
          <p:cNvSpPr>
            <a:spLocks noChangeArrowheads="1"/>
          </p:cNvSpPr>
          <p:nvPr/>
        </p:nvSpPr>
        <p:spPr bwMode="auto">
          <a:xfrm>
            <a:off x="3044995" y="1977544"/>
            <a:ext cx="879107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en-US" altLang="zh-CN" sz="2000" b="1" dirty="0" smtClean="0">
                <a:solidFill>
                  <a:schemeClr val="accent1"/>
                </a:solidFill>
                <a:latin typeface="+mn-ea"/>
                <a:ea typeface="+mn-ea"/>
                <a:cs typeface="+mn-ea"/>
                <a:sym typeface="Arial" panose="020B0604020202020204" pitchFamily="34" charset="0"/>
              </a:rPr>
              <a:t>01</a:t>
            </a:r>
            <a:r>
              <a:rPr lang="zh-CN" altLang="en-US" sz="2000" b="1" dirty="0" smtClean="0">
                <a:solidFill>
                  <a:schemeClr val="accent1"/>
                </a:solidFill>
                <a:latin typeface="+mn-ea"/>
                <a:ea typeface="+mn-ea"/>
                <a:cs typeface="+mn-ea"/>
                <a:sym typeface="Arial" panose="020B0604020202020204" pitchFamily="34" charset="0"/>
              </a:rPr>
              <a:t>：</a:t>
            </a:r>
            <a:endParaRPr lang="zh-CN" altLang="en-US" sz="2000" b="1" dirty="0" smtClean="0">
              <a:solidFill>
                <a:schemeClr val="accent1"/>
              </a:solidFill>
              <a:latin typeface="+mn-ea"/>
              <a:ea typeface="+mn-ea"/>
              <a:cs typeface="+mn-ea"/>
              <a:sym typeface="Arial" panose="020B0604020202020204" pitchFamily="34" charset="0"/>
            </a:endParaRPr>
          </a:p>
          <a:p>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拍摄用于轴线剪辑的镜头（如两人对话的同轴镜头、越轴镜头、骑轴镜头）</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Rectangle 22"/>
          <p:cNvSpPr>
            <a:spLocks noChangeArrowheads="1"/>
          </p:cNvSpPr>
          <p:nvPr/>
        </p:nvSpPr>
        <p:spPr bwMode="auto">
          <a:xfrm>
            <a:off x="3044995" y="4455398"/>
            <a:ext cx="9079109"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en-US" altLang="zh-CN" sz="2000" b="1" dirty="0" smtClean="0">
                <a:solidFill>
                  <a:schemeClr val="accent1"/>
                </a:solidFill>
                <a:latin typeface="+mn-ea"/>
                <a:ea typeface="+mn-ea"/>
                <a:sym typeface="Arial" panose="020B0604020202020204" pitchFamily="34" charset="0"/>
              </a:rPr>
              <a:t>02</a:t>
            </a:r>
            <a:r>
              <a:rPr lang="zh-CN" altLang="en-US" sz="2000" b="1" dirty="0" smtClean="0">
                <a:solidFill>
                  <a:schemeClr val="accent1"/>
                </a:solidFill>
                <a:latin typeface="+mn-ea"/>
                <a:ea typeface="+mn-ea"/>
                <a:sym typeface="Arial" panose="020B0604020202020204" pitchFamily="34" charset="0"/>
              </a:rPr>
              <a:t>：</a:t>
            </a:r>
            <a:endParaRPr lang="en-US" altLang="zh-CN" sz="2000" b="1" dirty="0" smtClean="0">
              <a:solidFill>
                <a:schemeClr val="accent1"/>
              </a:solidFill>
              <a:latin typeface="+mn-ea"/>
              <a:ea typeface="+mn-ea"/>
              <a:sym typeface="Arial" panose="020B0604020202020204" pitchFamily="34" charset="0"/>
            </a:endParaRPr>
          </a:p>
          <a:p>
            <a:r>
              <a:rPr altLang="zh-CN" sz="1400" dirty="0">
                <a:solidFill>
                  <a:schemeClr val="tx1">
                    <a:lumMod val="50000"/>
                    <a:lumOff val="50000"/>
                  </a:schemeClr>
                </a:solidFill>
                <a:latin typeface="微软雅黑" panose="020B0503020204020204" pitchFamily="34" charset="-122"/>
                <a:ea typeface="微软雅黑" panose="020B0503020204020204" pitchFamily="34" charset="-122"/>
              </a:rPr>
              <a:t>合理拍摄越轴镜头（用轴线两侧的摄像机拍摄运动会两组代表队入场的镜头等）</a:t>
            </a:r>
            <a:endParaRPr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80973" y="267892"/>
            <a:ext cx="2133600" cy="368935"/>
          </a:xfrm>
          <a:prstGeom prst="rect">
            <a:avLst/>
          </a:prstGeom>
          <a:noFill/>
        </p:spPr>
        <p:txBody>
          <a:bodyPr wrap="none" lIns="0" tIns="0" rIns="0" bIns="0" rtlCol="0">
            <a:spAutoFit/>
          </a:bodyPr>
          <a:lstStyle/>
          <a:p>
            <a:pPr algn="l" defTabSz="964565"/>
            <a:r>
              <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【思考与练习】</a:t>
            </a:r>
            <a:endPar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5188" y="2050009"/>
            <a:ext cx="444500"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14:presetBounceEnd="30000">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14:bounceEnd="30000">
                                          <p:cBhvr additive="base">
                                            <p:cTn id="14" dur="500" fill="hold"/>
                                            <p:tgtEl>
                                              <p:spTgt spid="37"/>
                                            </p:tgtEl>
                                            <p:attrNameLst>
                                              <p:attrName>ppt_x</p:attrName>
                                            </p:attrNameLst>
                                          </p:cBhvr>
                                          <p:tavLst>
                                            <p:tav tm="0">
                                              <p:val>
                                                <p:strVal val="1+#ppt_w/2"/>
                                              </p:val>
                                            </p:tav>
                                            <p:tav tm="100000">
                                              <p:val>
                                                <p:strVal val="#ppt_x"/>
                                              </p:val>
                                            </p:tav>
                                          </p:tavLst>
                                        </p:anim>
                                        <p:anim calcmode="lin" valueType="num" p14:bounceEnd="30000">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14:presetBounceEnd="30000">
                                      <p:stCondLst>
                                        <p:cond delay="1200"/>
                                      </p:stCondLst>
                                      <p:childTnLst>
                                        <p:set>
                                          <p:cBhvr>
                                            <p:cTn id="31" dur="1" fill="hold">
                                              <p:stCondLst>
                                                <p:cond delay="0"/>
                                              </p:stCondLst>
                                            </p:cTn>
                                            <p:tgtEl>
                                              <p:spTgt spid="39"/>
                                            </p:tgtEl>
                                            <p:attrNameLst>
                                              <p:attrName>style.visibility</p:attrName>
                                            </p:attrNameLst>
                                          </p:cBhvr>
                                          <p:to>
                                            <p:strVal val="visible"/>
                                          </p:to>
                                        </p:set>
                                        <p:anim calcmode="lin" valueType="num" p14:bounceEnd="30000">
                                          <p:cBhvr additive="base">
                                            <p:cTn id="32" dur="500" fill="hold"/>
                                            <p:tgtEl>
                                              <p:spTgt spid="39"/>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P spid="26" grpId="0" bldLvl="0" animBg="1"/>
          <p:bldP spid="26" grpId="1" bldLvl="0" animBg="1"/>
          <p:bldP spid="37"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1+#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stCondLst>
                                        <p:cond delay="120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P spid="26" grpId="0" bldLvl="0" animBg="1"/>
          <p:bldP spid="26" grpId="1" bldLvl="0" animBg="1"/>
          <p:bldP spid="37" grpId="0"/>
          <p:bldP spid="3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29375" y="16323"/>
            <a:ext cx="6428228" cy="72317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7054" y="172389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01</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1" name="TextBox 24"/>
          <p:cNvSpPr txBox="1"/>
          <p:nvPr/>
        </p:nvSpPr>
        <p:spPr>
          <a:xfrm>
            <a:off x="7797244" y="2031938"/>
            <a:ext cx="2011680" cy="368300"/>
          </a:xfrm>
          <a:prstGeom prst="rect">
            <a:avLst/>
          </a:prstGeom>
          <a:noFill/>
        </p:spPr>
        <p:txBody>
          <a:bodyPr wrap="none" rtlCol="0">
            <a:spAutoFit/>
          </a:bodyPr>
          <a:lstStyle/>
          <a:p>
            <a:pPr algn="l"/>
            <a:r>
              <a:rPr b="1" smtClean="0">
                <a:latin typeface="微软雅黑" panose="020B0503020204020204" pitchFamily="34" charset="-122"/>
                <a:ea typeface="微软雅黑" panose="020B0503020204020204" pitchFamily="34" charset="-122"/>
              </a:rPr>
              <a:t>影视画面轴线概述</a:t>
            </a:r>
            <a:endParaRPr b="1" smtClean="0">
              <a:latin typeface="微软雅黑" panose="020B0503020204020204" pitchFamily="34" charset="-122"/>
              <a:ea typeface="微软雅黑" panose="020B0503020204020204" pitchFamily="34" charset="-122"/>
            </a:endParaRPr>
          </a:p>
        </p:txBody>
      </p:sp>
      <p:sp>
        <p:nvSpPr>
          <p:cNvPr id="42" name="椭圆 41"/>
          <p:cNvSpPr/>
          <p:nvPr/>
        </p:nvSpPr>
        <p:spPr>
          <a:xfrm>
            <a:off x="6567054" y="2916447"/>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02</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4" name="TextBox 24"/>
          <p:cNvSpPr txBox="1"/>
          <p:nvPr/>
        </p:nvSpPr>
        <p:spPr>
          <a:xfrm>
            <a:off x="7725489" y="3147016"/>
            <a:ext cx="1393825" cy="368300"/>
          </a:xfrm>
          <a:prstGeom prst="rect">
            <a:avLst/>
          </a:prstGeom>
          <a:noFill/>
        </p:spPr>
        <p:txBody>
          <a:bodyPr wrap="none" rtlCol="0">
            <a:spAutoFit/>
          </a:bodyPr>
          <a:lstStyle/>
          <a:p>
            <a:pPr algn="l"/>
            <a:r>
              <a:rPr lang="en-US" altLang="zh-CN" b="1" dirty="0" err="1" smtClean="0">
                <a:latin typeface="微软雅黑" panose="020B0503020204020204" pitchFamily="34" charset="-122"/>
                <a:ea typeface="微软雅黑" panose="020B0503020204020204" pitchFamily="34" charset="-122"/>
              </a:rPr>
              <a:t> 轴</a:t>
            </a:r>
            <a:r>
              <a:rPr sz="1800" b="1" smtClean="0">
                <a:latin typeface="微软雅黑" panose="020B0503020204020204" pitchFamily="34" charset="-122"/>
                <a:ea typeface="微软雅黑" panose="020B0503020204020204" pitchFamily="34" charset="-122"/>
              </a:rPr>
              <a:t>线的运用</a:t>
            </a:r>
            <a:endParaRPr lang="en-US" altLang="zh-CN" b="1" dirty="0" err="1" smtClean="0">
              <a:latin typeface="微软雅黑" panose="020B0503020204020204" pitchFamily="34" charset="-122"/>
              <a:ea typeface="微软雅黑" panose="020B0503020204020204" pitchFamily="34" charset="-122"/>
            </a:endParaRPr>
          </a:p>
        </p:txBody>
      </p:sp>
      <p:sp>
        <p:nvSpPr>
          <p:cNvPr id="51" name="矩形 50"/>
          <p:cNvSpPr/>
          <p:nvPr/>
        </p:nvSpPr>
        <p:spPr>
          <a:xfrm>
            <a:off x="1078162"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endParaRPr lang="zh-CN" altLang="en-US" sz="4400" dirty="0">
              <a:solidFill>
                <a:schemeClr val="bg1"/>
              </a:solidFill>
              <a:ea typeface="微软雅黑" panose="020B0503020204020204" pitchFamily="34" charset="-122"/>
            </a:endParaRPr>
          </a:p>
        </p:txBody>
      </p:sp>
      <p:sp>
        <p:nvSpPr>
          <p:cNvPr id="52" name="矩形 51"/>
          <p:cNvSpPr/>
          <p:nvPr/>
        </p:nvSpPr>
        <p:spPr>
          <a:xfrm>
            <a:off x="669447"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0" name="TextBox 24"/>
          <p:cNvSpPr txBox="1"/>
          <p:nvPr/>
        </p:nvSpPr>
        <p:spPr>
          <a:xfrm>
            <a:off x="7416667" y="607401"/>
            <a:ext cx="3024336" cy="737235"/>
          </a:xfrm>
          <a:prstGeom prst="rect">
            <a:avLst/>
          </a:prstGeom>
          <a:noFill/>
        </p:spPr>
        <p:txBody>
          <a:bodyPr wrap="square" rtlCol="0">
            <a:spAutoFit/>
          </a:bodyPr>
          <a:lstStyle/>
          <a:p>
            <a:r>
              <a:rPr lang="zh-CN" altLang="en-US" sz="2400" b="1" dirty="0" smtClean="0">
                <a:solidFill>
                  <a:srgbClr val="FFFFFF"/>
                </a:solidFill>
                <a:latin typeface="微软雅黑" panose="020B0503020204020204" pitchFamily="34" charset="-122"/>
                <a:ea typeface="微软雅黑" panose="020B0503020204020204" pitchFamily="34" charset="-122"/>
              </a:rPr>
              <a:t>第七章 影视声音概述</a:t>
            </a:r>
            <a:endParaRPr lang="zh-CN" altLang="en-US" sz="2400" b="1" dirty="0" smtClean="0">
              <a:solidFill>
                <a:srgbClr val="FFFFFF"/>
              </a:solidFill>
              <a:latin typeface="微软雅黑" panose="020B0503020204020204" pitchFamily="34" charset="-122"/>
              <a:ea typeface="微软雅黑" panose="020B0503020204020204" pitchFamily="34" charset="-122"/>
            </a:endParaRPr>
          </a:p>
          <a:p>
            <a:endParaRPr lang="en-US" altLang="zh-CN" b="1" dirty="0" smtClean="0">
              <a:solidFill>
                <a:srgbClr val="FFFFFF"/>
              </a:solidFill>
              <a:latin typeface="微软雅黑" panose="020B0503020204020204" pitchFamily="34" charset="-122"/>
              <a:ea typeface="微软雅黑" panose="020B0503020204020204" pitchFamily="34" charset="-122"/>
            </a:endParaRPr>
          </a:p>
        </p:txBody>
      </p:sp>
      <p:sp>
        <p:nvSpPr>
          <p:cNvPr id="3" name="椭圆 2"/>
          <p:cNvSpPr/>
          <p:nvPr/>
        </p:nvSpPr>
        <p:spPr>
          <a:xfrm>
            <a:off x="6586104" y="3976262"/>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solidFill>
                  <a:prstClr val="white"/>
                </a:solidFill>
                <a:latin typeface="Arial" panose="020B0604020202020204" pitchFamily="34" charset="0"/>
                <a:cs typeface="Arial" panose="020B0604020202020204" pitchFamily="34" charset="0"/>
              </a:rPr>
              <a:t>03</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 name="TextBox 24"/>
          <p:cNvSpPr txBox="1"/>
          <p:nvPr/>
        </p:nvSpPr>
        <p:spPr>
          <a:xfrm>
            <a:off x="7725489" y="4264616"/>
            <a:ext cx="1393825" cy="368300"/>
          </a:xfrm>
          <a:prstGeom prst="rect">
            <a:avLst/>
          </a:prstGeom>
          <a:noFill/>
        </p:spPr>
        <p:txBody>
          <a:bodyPr wrap="none" rtlCol="0">
            <a:spAutoFit/>
          </a:bodyPr>
          <a:p>
            <a:pPr algn="l"/>
            <a:r>
              <a:rPr lang="en-US" altLang="zh-CN" b="1" dirty="0" err="1" smtClean="0">
                <a:latin typeface="微软雅黑" panose="020B0503020204020204" pitchFamily="34" charset="-122"/>
                <a:ea typeface="微软雅黑" panose="020B0503020204020204" pitchFamily="34" charset="-122"/>
              </a:rPr>
              <a:t> 越轴的处理</a:t>
            </a:r>
            <a:endParaRPr lang="en-US" altLang="zh-CN" b="1" dirty="0" err="1"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2"/>
                                        </p:tgtEl>
                                        <p:attrNameLst>
                                          <p:attrName>ppt_y</p:attrName>
                                        </p:attrNameLst>
                                      </p:cBhvr>
                                      <p:tavLst>
                                        <p:tav tm="0">
                                          <p:val>
                                            <p:strVal val="#ppt_y"/>
                                          </p:val>
                                        </p:tav>
                                        <p:tav tm="100000">
                                          <p:val>
                                            <p:strVal val="#ppt_y"/>
                                          </p:val>
                                        </p:tav>
                                      </p:tavLst>
                                    </p:anim>
                                    <p:anim calcmode="lin" valueType="num">
                                      <p:cBhvr>
                                        <p:cTn id="2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2"/>
                                        </p:tgtEl>
                                      </p:cBhvr>
                                    </p:animEffect>
                                  </p:childTnLst>
                                </p:cTn>
                              </p:par>
                            </p:childTnLst>
                          </p:cTn>
                        </p:par>
                        <p:par>
                          <p:cTn id="23" fill="hold">
                            <p:stCondLst>
                              <p:cond delay="1899"/>
                            </p:stCondLst>
                            <p:childTnLst>
                              <p:par>
                                <p:cTn id="24" presetID="23" presetClass="entr" presetSubtype="32"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strVal val="4*#ppt_w"/>
                                          </p:val>
                                        </p:tav>
                                        <p:tav tm="100000">
                                          <p:val>
                                            <p:strVal val="#ppt_w"/>
                                          </p:val>
                                        </p:tav>
                                      </p:tavLst>
                                    </p:anim>
                                    <p:anim calcmode="lin" valueType="num">
                                      <p:cBhvr>
                                        <p:cTn id="27" dur="500" fill="hold"/>
                                        <p:tgtEl>
                                          <p:spTgt spid="51"/>
                                        </p:tgtEl>
                                        <p:attrNameLst>
                                          <p:attrName>ppt_h</p:attrName>
                                        </p:attrNameLst>
                                      </p:cBhvr>
                                      <p:tavLst>
                                        <p:tav tm="0">
                                          <p:val>
                                            <p:strVal val="4*#ppt_h"/>
                                          </p:val>
                                        </p:tav>
                                        <p:tav tm="100000">
                                          <p:val>
                                            <p:strVal val="#ppt_h"/>
                                          </p:val>
                                        </p:tav>
                                      </p:tavLst>
                                    </p:anim>
                                  </p:childTnLst>
                                </p:cTn>
                              </p:par>
                            </p:childTnLst>
                          </p:cTn>
                        </p:par>
                        <p:par>
                          <p:cTn id="28" fill="hold">
                            <p:stCondLst>
                              <p:cond delay="2399"/>
                            </p:stCondLst>
                            <p:childTnLst>
                              <p:par>
                                <p:cTn id="29" presetID="2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childTnLst>
                                </p:cTn>
                              </p:par>
                            </p:childTnLst>
                          </p:cTn>
                        </p:par>
                        <p:par>
                          <p:cTn id="33" fill="hold">
                            <p:stCondLst>
                              <p:cond delay="2899"/>
                            </p:stCondLst>
                            <p:childTnLst>
                              <p:par>
                                <p:cTn id="34" presetID="12" presetClass="entr" presetSubtype="1"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par>
                          <p:cTn id="38" fill="hold">
                            <p:stCondLst>
                              <p:cond delay="3399"/>
                            </p:stCondLst>
                            <p:childTnLst>
                              <p:par>
                                <p:cTn id="39" presetID="23" presetClass="entr" presetSubtype="16"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childTnLst>
                                </p:cTn>
                              </p:par>
                            </p:childTnLst>
                          </p:cTn>
                        </p:par>
                        <p:par>
                          <p:cTn id="43" fill="hold">
                            <p:stCondLst>
                              <p:cond delay="3899"/>
                            </p:stCondLst>
                            <p:childTnLst>
                              <p:par>
                                <p:cTn id="44" presetID="12" presetClass="entr" presetSubtype="1"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ppt_y</p:attrName>
                                        </p:attrNameLst>
                                      </p:cBhvr>
                                      <p:tavLst>
                                        <p:tav tm="0">
                                          <p:val>
                                            <p:strVal val="#ppt_y-#ppt_h*1.125000"/>
                                          </p:val>
                                        </p:tav>
                                        <p:tav tm="100000">
                                          <p:val>
                                            <p:strVal val="#ppt_y"/>
                                          </p:val>
                                        </p:tav>
                                      </p:tavLst>
                                    </p:anim>
                                    <p:animEffect transition="in" filter="wipe(down)">
                                      <p:cBhvr>
                                        <p:cTn id="47" dur="500"/>
                                        <p:tgtEl>
                                          <p:spTgt spid="44"/>
                                        </p:tgtEl>
                                      </p:cBhvr>
                                    </p:animEffect>
                                  </p:childTnLst>
                                </p:cTn>
                              </p:par>
                            </p:childTnLst>
                          </p:cTn>
                        </p:par>
                        <p:par>
                          <p:cTn id="48" fill="hold">
                            <p:stCondLst>
                              <p:cond delay="4399"/>
                            </p:stCondLst>
                            <p:childTnLst>
                              <p:par>
                                <p:cTn id="49" presetID="12"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ppt_y</p:attrName>
                                        </p:attrNameLst>
                                      </p:cBhvr>
                                      <p:tavLst>
                                        <p:tav tm="0">
                                          <p:val>
                                            <p:strVal val="#ppt_y-#ppt_h*1.125000"/>
                                          </p:val>
                                        </p:tav>
                                        <p:tav tm="100000">
                                          <p:val>
                                            <p:strVal val="#ppt_y"/>
                                          </p:val>
                                        </p:tav>
                                      </p:tavLst>
                                    </p:anim>
                                    <p:animEffect transition="in" filter="wipe(down)">
                                      <p:cBhvr>
                                        <p:cTn id="52" dur="500"/>
                                        <p:tgtEl>
                                          <p:spTgt spid="10"/>
                                        </p:tgtEl>
                                      </p:cBhvr>
                                    </p:animEffect>
                                  </p:childTnLst>
                                </p:cTn>
                              </p:par>
                            </p:childTnLst>
                          </p:cTn>
                        </p:par>
                        <p:par>
                          <p:cTn id="53" fill="hold">
                            <p:stCondLst>
                              <p:cond delay="4899"/>
                            </p:stCondLst>
                            <p:childTnLst>
                              <p:par>
                                <p:cTn id="54" presetID="23" presetClass="entr" presetSubtype="16"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500" fill="hold"/>
                                        <p:tgtEl>
                                          <p:spTgt spid="3"/>
                                        </p:tgtEl>
                                        <p:attrNameLst>
                                          <p:attrName>ppt_w</p:attrName>
                                        </p:attrNameLst>
                                      </p:cBhvr>
                                      <p:tavLst>
                                        <p:tav tm="0">
                                          <p:val>
                                            <p:fltVal val="0"/>
                                          </p:val>
                                        </p:tav>
                                        <p:tav tm="100000">
                                          <p:val>
                                            <p:strVal val="#ppt_w"/>
                                          </p:val>
                                        </p:tav>
                                      </p:tavLst>
                                    </p:anim>
                                    <p:anim calcmode="lin" valueType="num">
                                      <p:cBhvr>
                                        <p:cTn id="57" dur="500" fill="hold"/>
                                        <p:tgtEl>
                                          <p:spTgt spid="3"/>
                                        </p:tgtEl>
                                        <p:attrNameLst>
                                          <p:attrName>ppt_h</p:attrName>
                                        </p:attrNameLst>
                                      </p:cBhvr>
                                      <p:tavLst>
                                        <p:tav tm="0">
                                          <p:val>
                                            <p:fltVal val="0"/>
                                          </p:val>
                                        </p:tav>
                                        <p:tav tm="100000">
                                          <p:val>
                                            <p:strVal val="#ppt_h"/>
                                          </p:val>
                                        </p:tav>
                                      </p:tavLst>
                                    </p:anim>
                                  </p:childTnLst>
                                </p:cTn>
                              </p:par>
                            </p:childTnLst>
                          </p:cTn>
                        </p:par>
                        <p:par>
                          <p:cTn id="58" fill="hold">
                            <p:stCondLst>
                              <p:cond delay="5399"/>
                            </p:stCondLst>
                            <p:childTnLst>
                              <p:par>
                                <p:cTn id="59" presetID="12" presetClass="entr" presetSubtype="1"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ppt_y</p:attrName>
                                        </p:attrNameLst>
                                      </p:cBhvr>
                                      <p:tavLst>
                                        <p:tav tm="0">
                                          <p:val>
                                            <p:strVal val="#ppt_y-#ppt_h*1.125000"/>
                                          </p:val>
                                        </p:tav>
                                        <p:tav tm="100000">
                                          <p:val>
                                            <p:strVal val="#ppt_y"/>
                                          </p:val>
                                        </p:tav>
                                      </p:tavLst>
                                    </p:anim>
                                    <p:animEffect transition="in" filter="wipe(down)">
                                      <p:cBhvr>
                                        <p:cTn id="6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bldLvl="0" animBg="1"/>
      <p:bldP spid="39" grpId="0" animBg="1"/>
      <p:bldP spid="41" grpId="0"/>
      <p:bldP spid="42" grpId="0" animBg="1"/>
      <p:bldP spid="44" grpId="0"/>
      <p:bldP spid="51" grpId="0"/>
      <p:bldP spid="52" grpId="0"/>
      <p:bldP spid="10" grpId="0"/>
      <p:bldP spid="3" grpId="0" bldLvl="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1973461" y="1888133"/>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Oval 9"/>
          <p:cNvSpPr>
            <a:spLocks noChangeArrowheads="1"/>
          </p:cNvSpPr>
          <p:nvPr/>
        </p:nvSpPr>
        <p:spPr bwMode="auto">
          <a:xfrm>
            <a:off x="1973461" y="4336673"/>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0"/>
          <p:cNvGrpSpPr/>
          <p:nvPr/>
        </p:nvGrpSpPr>
        <p:grpSpPr bwMode="auto">
          <a:xfrm>
            <a:off x="2216795" y="4513034"/>
            <a:ext cx="281285" cy="410766"/>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2"/>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Rectangle 20"/>
          <p:cNvSpPr>
            <a:spLocks noChangeArrowheads="1"/>
          </p:cNvSpPr>
          <p:nvPr/>
        </p:nvSpPr>
        <p:spPr bwMode="auto">
          <a:xfrm>
            <a:off x="3044995" y="1816254"/>
            <a:ext cx="879107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cs typeface="+mn-ea"/>
                <a:sym typeface="Arial" panose="020B0604020202020204" pitchFamily="34" charset="0"/>
              </a:rPr>
              <a:t>学习目标：</a:t>
            </a:r>
            <a:endParaRPr lang="zh-CN" altLang="en-US" sz="2000" b="1" dirty="0" smtClean="0">
              <a:solidFill>
                <a:schemeClr val="accent1"/>
              </a:solidFill>
              <a:latin typeface="+mn-ea"/>
              <a:ea typeface="+mn-ea"/>
              <a:cs typeface="+mn-ea"/>
              <a:sym typeface="Arial" panose="020B0604020202020204" pitchFamily="34" charset="0"/>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、通过了解影视画面中轴线的原则</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掌握轴线原理，并能够在实际拍摄中创造性的运用轴线规律</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Rectangle 22"/>
          <p:cNvSpPr>
            <a:spLocks noChangeArrowheads="1"/>
          </p:cNvSpPr>
          <p:nvPr/>
        </p:nvSpPr>
        <p:spPr bwMode="auto">
          <a:xfrm>
            <a:off x="3044995" y="4240133"/>
            <a:ext cx="9079109"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sym typeface="Arial" panose="020B0604020202020204" pitchFamily="34" charset="0"/>
              </a:rPr>
              <a:t>重点难点：</a:t>
            </a:r>
            <a:endParaRPr lang="en-US" altLang="zh-CN" sz="2000" b="1" dirty="0" smtClean="0">
              <a:solidFill>
                <a:schemeClr val="accent1"/>
              </a:solidFill>
              <a:latin typeface="+mn-ea"/>
              <a:ea typeface="+mn-ea"/>
              <a:sym typeface="Arial" panose="020B0604020202020204" pitchFamily="34" charset="0"/>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、能够让学生了解影视画面轴线的定义</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并熟练掌握轴线的规律将其运用到实际的影视拍摄中去</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80973" y="267892"/>
            <a:ext cx="1303655" cy="368935"/>
          </a:xfrm>
          <a:prstGeom prst="rect">
            <a:avLst/>
          </a:prstGeom>
          <a:noFill/>
        </p:spPr>
        <p:txBody>
          <a:bodyPr wrap="none" lIns="0" tIns="0" rIns="0" bIns="0" rtlCol="0">
            <a:spAutoFit/>
          </a:bodyPr>
          <a:lstStyle/>
          <a:p>
            <a:pPr defTabSz="964565"/>
            <a:r>
              <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影视声音 </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5188" y="2050009"/>
            <a:ext cx="444500"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14:presetBounceEnd="30000">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14:bounceEnd="30000">
                                          <p:cBhvr additive="base">
                                            <p:cTn id="14" dur="500" fill="hold"/>
                                            <p:tgtEl>
                                              <p:spTgt spid="37"/>
                                            </p:tgtEl>
                                            <p:attrNameLst>
                                              <p:attrName>ppt_x</p:attrName>
                                            </p:attrNameLst>
                                          </p:cBhvr>
                                          <p:tavLst>
                                            <p:tav tm="0">
                                              <p:val>
                                                <p:strVal val="1+#ppt_w/2"/>
                                              </p:val>
                                            </p:tav>
                                            <p:tav tm="100000">
                                              <p:val>
                                                <p:strVal val="#ppt_x"/>
                                              </p:val>
                                            </p:tav>
                                          </p:tavLst>
                                        </p:anim>
                                        <p:anim calcmode="lin" valueType="num" p14:bounceEnd="30000">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14:presetBounceEnd="30000">
                                      <p:stCondLst>
                                        <p:cond delay="1200"/>
                                      </p:stCondLst>
                                      <p:childTnLst>
                                        <p:set>
                                          <p:cBhvr>
                                            <p:cTn id="31" dur="1" fill="hold">
                                              <p:stCondLst>
                                                <p:cond delay="0"/>
                                              </p:stCondLst>
                                            </p:cTn>
                                            <p:tgtEl>
                                              <p:spTgt spid="39"/>
                                            </p:tgtEl>
                                            <p:attrNameLst>
                                              <p:attrName>style.visibility</p:attrName>
                                            </p:attrNameLst>
                                          </p:cBhvr>
                                          <p:to>
                                            <p:strVal val="visible"/>
                                          </p:to>
                                        </p:set>
                                        <p:anim calcmode="lin" valueType="num" p14:bounceEnd="30000">
                                          <p:cBhvr additive="base">
                                            <p:cTn id="32" dur="500" fill="hold"/>
                                            <p:tgtEl>
                                              <p:spTgt spid="39"/>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bldLvl="0" animBg="1"/>
          <p:bldP spid="26" grpId="1" bldLvl="0" animBg="1"/>
          <p:bldP spid="37"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1+#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stCondLst>
                                        <p:cond delay="120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bldLvl="0" animBg="1"/>
          <p:bldP spid="26" grpId="1" bldLvl="0" animBg="1"/>
          <p:bldP spid="37" grpId="0"/>
          <p:bldP spid="3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9536"/>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01</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4988744" y="3759650"/>
              <a:ext cx="2011928" cy="368345"/>
            </a:xfrm>
            <a:prstGeom prst="rect">
              <a:avLst/>
            </a:prstGeom>
            <a:noFill/>
          </p:spPr>
          <p:txBody>
            <a:bodyPr wrap="none" rtlCol="0">
              <a:spAutoFit/>
            </a:bodyPr>
            <a:lstStyle/>
            <a:p>
              <a:pPr algn="l"/>
              <a:r>
                <a:rPr lang="zh-CN" altLang="en-US" b="1" dirty="0" smtClean="0">
                  <a:solidFill>
                    <a:schemeClr val="bg1"/>
                  </a:solidFill>
                  <a:latin typeface="微软雅黑" panose="020B0503020204020204" pitchFamily="34" charset="-122"/>
                  <a:ea typeface="微软雅黑" panose="020B0503020204020204" pitchFamily="34" charset="-122"/>
                  <a:cs typeface="+mn-ea"/>
                  <a:sym typeface="+mn-lt"/>
                </a:rPr>
                <a:t>影视画面轴线概述</a:t>
              </a:r>
              <a:endParaRPr lang="zh-CN" altLang="en-US" b="1" dirty="0" smtClean="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873036" y="452558"/>
            <a:ext cx="2438400" cy="368935"/>
          </a:xfrm>
          <a:prstGeom prst="rect">
            <a:avLst/>
          </a:prstGeom>
          <a:noFill/>
        </p:spPr>
        <p:txBody>
          <a:bodyPr wrap="none" lIns="0" tIns="0" rIns="0" bIns="0" rtlCol="0">
            <a:spAutoFit/>
          </a:bodyPr>
          <a:lstStyle/>
          <a:p>
            <a:pPr algn="l"/>
            <a:r>
              <a:rPr lang="zh-CN" altLang="en-US" sz="2400" b="1" dirty="0" smtClean="0">
                <a:solidFill>
                  <a:schemeClr val="accent1"/>
                </a:solidFill>
                <a:latin typeface="微软雅黑" panose="020B0503020204020204" pitchFamily="34" charset="-122"/>
                <a:ea typeface="微软雅黑" panose="020B0503020204020204" pitchFamily="34" charset="-122"/>
                <a:cs typeface="+mn-ea"/>
                <a:sym typeface="+mn-lt"/>
              </a:rPr>
              <a:t>影视画面轴线概述</a:t>
            </a:r>
            <a:endParaRPr lang="zh-CN" altLang="en-US" sz="2400" b="1" dirty="0" smtClean="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5" name="Oval 5"/>
          <p:cNvSpPr>
            <a:spLocks noChangeArrowheads="1"/>
          </p:cNvSpPr>
          <p:nvPr/>
        </p:nvSpPr>
        <p:spPr bwMode="auto">
          <a:xfrm>
            <a:off x="812581" y="3256044"/>
            <a:ext cx="284246" cy="282593"/>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Rounded Rectangle 116"/>
          <p:cNvSpPr/>
          <p:nvPr/>
        </p:nvSpPr>
        <p:spPr bwMode="auto">
          <a:xfrm>
            <a:off x="1305560" y="1918335"/>
            <a:ext cx="10882630" cy="2766695"/>
          </a:xfrm>
          <a:prstGeom prst="roundRect">
            <a:avLst/>
          </a:prstGeom>
          <a:solidFill>
            <a:schemeClr val="accent1"/>
          </a:solidFill>
          <a:ln w="9525">
            <a:noFill/>
            <a:round/>
          </a:ln>
        </p:spPr>
        <p:txBody>
          <a:bodyPr vert="horz" wrap="square" lIns="128580" tIns="64290" rIns="128580" bIns="64290" numCol="1" rtlCol="0" anchor="ctr" anchorCtr="0" compatLnSpc="1"/>
          <a:lstStyle/>
          <a:p>
            <a:pPr>
              <a:lnSpc>
                <a:spcPct val="150000"/>
              </a:lnSpc>
            </a:pPr>
            <a:r>
              <a:rPr lang="zh-CN" altLang="zh-CN" sz="2000" dirty="0">
                <a:solidFill>
                  <a:schemeClr val="bg1"/>
                </a:solidFill>
                <a:latin typeface="黑体" panose="02010609060101010101" pitchFamily="49" charset="-122"/>
                <a:ea typeface="黑体" panose="02010609060101010101" pitchFamily="49" charset="-122"/>
              </a:rPr>
              <a:t>影视空间表现是灵活的、全方位的，但它表现出的方向性却是模糊的，没有东南西北之分，只有上下、左右之别。在现实中，方向是识别、控制、占有空间的重要标志，而在银幕建构的空间世界中，虽然无方向性，但对方向性的要求却十分严格。空间位置、方向是影视空间结构、空间处理的重要方面。如果银幕上的空间位置交代不清，会在画面中造成“置换”的错觉，而情节、运动方向不确，就会造成空间关系的混乱。为了克服影视空间表现上的缺陷，人们在实践中慢慢找到了保持方向明确的方法，最终形成了必须遵守的轴线规律。</a:t>
            </a:r>
            <a:endParaRPr lang="zh-CN" altLang="zh-CN" sz="20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80415" y="1096645"/>
            <a:ext cx="11297920" cy="5307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457200" eaLnBrk="1" latinLnBrk="0" hangingPunct="1">
              <a:lnSpc>
                <a:spcPct val="150000"/>
              </a:lnSpc>
            </a:pPr>
            <a:r>
              <a:rPr dirty="0">
                <a:ea typeface="微软雅黑" panose="020B0503020204020204" pitchFamily="34" charset="-122"/>
                <a:cs typeface="+mn-ea"/>
                <a:sym typeface="+mn-lt"/>
              </a:rPr>
              <a:t> </a:t>
            </a:r>
            <a:r>
              <a:rPr sz="1600" dirty="0">
                <a:solidFill>
                  <a:schemeClr val="tx1">
                    <a:lumMod val="50000"/>
                    <a:lumOff val="50000"/>
                  </a:schemeClr>
                </a:solidFill>
                <a:latin typeface="微软雅黑 Light" panose="020B0502040204020203" charset="-122"/>
                <a:ea typeface="微软雅黑 Light" panose="020B0502040204020203" charset="-122"/>
                <a:cs typeface="微软雅黑 Light" panose="020B0502040204020203" charset="-122"/>
                <a:sym typeface="+mn-lt"/>
              </a:rPr>
              <a:t>轴线规律是影视画面规律的重要组成部分，也是影视拍摄、剪辑人员必须遵守的规律。轴线，他是摄影创作中的一个术语的俗称 ，又称之为关系线、180°线、运动线 。轴线在镜头实际拍摄中，是指用摄像机（镜头）变换范围的界线，或者可以看作是一条无形的遐想线。它是人物行动方向和人物相互交流的位置关系所构成的一条无形线。轴线的构成，无论在什么条件、关系、位置下，都是以人物的视线关系为走向的，轴线的核心就是视线，轴线变化则就是视线变化，因此，摄影师在拍摄时，尤其要注重这一个镜头与下一个镜头在视线上的关系，才能保证视线的链接，才能保证轴线的连接。</a:t>
            </a:r>
            <a:endParaRPr sz="1600" dirty="0">
              <a:solidFill>
                <a:schemeClr val="tx1">
                  <a:lumMod val="50000"/>
                  <a:lumOff val="50000"/>
                </a:schemeClr>
              </a:solidFill>
              <a:latin typeface="微软雅黑 Light" panose="020B0502040204020203" charset="-122"/>
              <a:ea typeface="微软雅黑 Light" panose="020B0502040204020203" charset="-122"/>
              <a:cs typeface="微软雅黑 Light" panose="020B0502040204020203" charset="-122"/>
              <a:sym typeface="+mn-lt"/>
            </a:endParaRPr>
          </a:p>
          <a:p>
            <a:pPr indent="457200" eaLnBrk="1" latinLnBrk="0" hangingPunct="1">
              <a:lnSpc>
                <a:spcPct val="150000"/>
              </a:lnSpc>
            </a:pPr>
            <a:r>
              <a:rPr sz="1600" dirty="0">
                <a:solidFill>
                  <a:schemeClr val="tx1">
                    <a:lumMod val="50000"/>
                    <a:lumOff val="50000"/>
                  </a:schemeClr>
                </a:solidFill>
                <a:latin typeface="微软雅黑 Light" panose="020B0502040204020203" charset="-122"/>
                <a:ea typeface="微软雅黑 Light" panose="020B0502040204020203" charset="-122"/>
                <a:cs typeface="微软雅黑 Light" panose="020B0502040204020203" charset="-122"/>
                <a:sym typeface="+mn-lt"/>
              </a:rPr>
              <a:t>轴线是前辈们根据人们观看事物的习惯规律总结出来的一种画面语言语法，并且制定了一些画面组接的原则，就是要保证被摄对象在电视画面空间中的位置和方向的统一。</a:t>
            </a:r>
            <a:endParaRPr sz="1600" dirty="0">
              <a:solidFill>
                <a:schemeClr val="tx1">
                  <a:lumMod val="50000"/>
                  <a:lumOff val="50000"/>
                </a:schemeClr>
              </a:solidFill>
              <a:latin typeface="微软雅黑 Light" panose="020B0502040204020203" charset="-122"/>
              <a:ea typeface="微软雅黑 Light" panose="020B0502040204020203" charset="-122"/>
              <a:cs typeface="微软雅黑 Light" panose="020B0502040204020203" charset="-122"/>
              <a:sym typeface="+mn-lt"/>
            </a:endParaRPr>
          </a:p>
          <a:p>
            <a:pPr indent="457200" eaLnBrk="1" latinLnBrk="0" hangingPunct="1">
              <a:lnSpc>
                <a:spcPct val="150000"/>
              </a:lnSpc>
            </a:pPr>
            <a:r>
              <a:rPr sz="1600" dirty="0">
                <a:solidFill>
                  <a:schemeClr val="tx1">
                    <a:lumMod val="50000"/>
                    <a:lumOff val="50000"/>
                  </a:schemeClr>
                </a:solidFill>
                <a:latin typeface="微软雅黑 Light" panose="020B0502040204020203" charset="-122"/>
                <a:ea typeface="微软雅黑 Light" panose="020B0502040204020203" charset="-122"/>
                <a:cs typeface="微软雅黑 Light" panose="020B0502040204020203" charset="-122"/>
                <a:sym typeface="+mn-lt"/>
              </a:rPr>
              <a:t>摄像师作为第一观众，就需要按照观众的观看习惯，观看被摄对象的活动，即摄像师必须始终要将摄像机安排在轴线一侧区域内进行机位和角度等的调整，被摄主体的运动方向和位置关系应保持一致，相同方向、相异方向都是形成空间统一感，不至于给学生造成错觉的保证，相反方向的连接会把空间关系搞乱。在轴线同侧拍摄的镜头相连，镜头中物体的运动和人物关系能够保持上下一致。如果从轴线两侧分别拍同一方向物体或者两个人的关系的话，被摄主体的运动方向、或人物视线就发生变化，用影视语言来说就是越轴了，越轴后的画面，被拍摄对象与之前所拍摄画面的主体位置和方向不一致，从而导致镜头方向上出现矛盾，若硬性组接，就会使观众对连接的画面空间关系产生视觉混乱。主体运动的速度越快，动作轴线的作用就越明显，越轴给观众造成的错觉就越严重。</a:t>
            </a:r>
            <a:endParaRPr sz="1600" dirty="0">
              <a:solidFill>
                <a:schemeClr val="tx1">
                  <a:lumMod val="50000"/>
                  <a:lumOff val="50000"/>
                </a:schemeClr>
              </a:solidFill>
              <a:latin typeface="微软雅黑 Light" panose="020B0502040204020203" charset="-122"/>
              <a:ea typeface="微软雅黑 Light" panose="020B0502040204020203" charset="-122"/>
              <a:cs typeface="微软雅黑 Light" panose="020B0502040204020203" charset="-122"/>
              <a:sym typeface="+mn-lt"/>
            </a:endParaRPr>
          </a:p>
        </p:txBody>
      </p:sp>
      <p:sp>
        <p:nvSpPr>
          <p:cNvPr id="25" name="文本框 24"/>
          <p:cNvSpPr txBox="1"/>
          <p:nvPr/>
        </p:nvSpPr>
        <p:spPr>
          <a:xfrm>
            <a:off x="714390" y="452558"/>
            <a:ext cx="2133600" cy="553720"/>
          </a:xfrm>
          <a:prstGeom prst="rect">
            <a:avLst/>
          </a:prstGeom>
          <a:noFill/>
        </p:spPr>
        <p:txBody>
          <a:bodyPr wrap="none" lIns="0" tIns="0" rIns="0" bIns="0" rtlCol="0">
            <a:spAutoFit/>
          </a:bodyPr>
          <a:p>
            <a:pPr algn="l">
              <a:lnSpc>
                <a:spcPct val="150000"/>
              </a:lnSpc>
            </a:pP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一、轴线的定义</a:t>
            </a:r>
            <a:endParaRPr lang="zh-CN" altLang="en-US" sz="2400" b="1" dirty="0" smtClean="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40425" y="303968"/>
            <a:ext cx="2133600" cy="553720"/>
          </a:xfrm>
          <a:prstGeom prst="rect">
            <a:avLst/>
          </a:prstGeom>
          <a:noFill/>
        </p:spPr>
        <p:txBody>
          <a:bodyPr wrap="none" lIns="0" tIns="0" rIns="0" bIns="0" rtlCol="0">
            <a:spAutoFit/>
          </a:bodyPr>
          <a:p>
            <a:pPr algn="l">
              <a:lnSpc>
                <a:spcPct val="150000"/>
              </a:lnSpc>
            </a:pPr>
            <a:r>
              <a:rPr sz="2400" b="1" dirty="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rPr>
              <a:t>一、轴线的定义</a:t>
            </a:r>
            <a:endParaRPr lang="zh-CN" altLang="en-US" sz="2400" b="1" dirty="0" smtClean="0">
              <a:solidFill>
                <a:schemeClr val="accent1"/>
              </a:solidFill>
              <a:latin typeface="微软雅黑" panose="020B0503020204020204" pitchFamily="34" charset="-122"/>
              <a:ea typeface="微软雅黑" panose="020B0503020204020204" pitchFamily="34" charset="-122"/>
              <a:cs typeface="微软雅黑 Light" panose="020B0502040204020203" charset="-122"/>
              <a:sym typeface="+mn-lt"/>
            </a:endParaRPr>
          </a:p>
        </p:txBody>
      </p:sp>
      <p:sp>
        <p:nvSpPr>
          <p:cNvPr id="2" name="文本框 1"/>
          <p:cNvSpPr txBox="1"/>
          <p:nvPr/>
        </p:nvSpPr>
        <p:spPr>
          <a:xfrm>
            <a:off x="908685" y="1042670"/>
            <a:ext cx="10993120" cy="507746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rPr>
              <a:t>电影拍摄中的轴线是虚拟的，并非真正存在的线，但是这条虚拟的线观众在观赏影片的时候却能感受到。虽然现代电影中随着运动镜头、长镜头的应用，轴线原则已不再向以前那样不可逾越，但对于一般情况，为保证叙事的连续性、便于观众理解空间关系，我们在拍摄时仍然要注意轴线的存在。</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    在拍摄中，不论是表现两人的对话还是一个人的运动，都会有一条便于识别的轴线存在，它是连接对话人物之间的一条想象线，或是跑步的方向形成的线。在实际拍摄中，为保证观众理解被摄对象在画面中的正确位置，确保运动方向的统一，摄像机需要在轴线一侧180°内的区域选定位置、安排角度，这就就是轴线的原则。</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如果在拍摄过程中摄像机在轴线两侧拍摄，后期剪辑时就会出现人物动作、方向、位置的偏移，我们称其“越轴”。越轴的画面容易导致观众视觉空间上的错乱，是摄像师和导演需要注意和避免的。</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 例如，一个人向前跑步，如果我们从不同的侧面去拍摄他，在画面中就会出现他朝左右两个不同的方向跑去，这样直接把两个镜头剪辑在一起，就会使观众产生方向混乱。造成这种混乱的原因是观众感受的方向，不是由真正的被摄对象的方向决定，而是由摄像机的位置、角度决定的，它代表着观众的视线，所以在拍摄过程中，要保持画面的连贯性，使画面统一，就需要掌握轴线的规则。</a:t>
            </a:r>
            <a:endParaRPr lang="zh-CN" altLang="en-US">
              <a:solidFill>
                <a:schemeClr val="tx1">
                  <a:lumMod val="50000"/>
                  <a:lumOff val="50000"/>
                </a:schemeClr>
              </a:solidFill>
            </a:endParaRPr>
          </a:p>
          <a:p>
            <a:pPr indent="457200" eaLnBrk="1" latinLnBrk="0" hangingPunct="1"/>
            <a:r>
              <a:rPr lang="zh-CN" altLang="en-US">
                <a:solidFill>
                  <a:schemeClr val="tx1">
                    <a:lumMod val="50000"/>
                    <a:lumOff val="50000"/>
                  </a:schemeClr>
                </a:solidFill>
              </a:rPr>
              <a:t>轴线的原则就是，在轴线一侧拍摄的镜头画面，无论摄像机放在什么位置、什么方向、角度、景别，也无论切换多少镜头，各对象在画框中的空间位置、方向、关系都是统一的，剪辑在一起都不会产生方向混乱；而在轴线两侧拍摄的镜头画面，直接组接就会产生错乱，这就是轴线的规律。轴线的局限性就是所有连续的镜头都只能在一个区域内拍摄，轴线的两侧区域不能跳拍，虽然这为拍摄带来的一些限制，但即使在轴线一侧，也有多样的机位选择和景别变化，仍然可以创造出丰富的画面效果。</a:t>
            </a:r>
            <a:endParaRPr lang="zh-CN" altLang="en-US">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9536"/>
            </a:xfrm>
            <a:prstGeom prst="rect">
              <a:avLst/>
            </a:prstGeom>
            <a:noFill/>
          </p:spPr>
          <p:txBody>
            <a:bodyPr wrap="square" rtlCol="0">
              <a:spAutoFit/>
            </a:bodyPr>
            <a:lstStyle/>
            <a:p>
              <a:pPr algn="ctr"/>
              <a:r>
                <a:rPr lang="en-US" altLang="zh-CN" sz="4400" spc="844" dirty="0" smtClean="0">
                  <a:solidFill>
                    <a:schemeClr val="bg1"/>
                  </a:solidFill>
                  <a:latin typeface="Agency FB" panose="020B0503020202020204" pitchFamily="34" charset="0"/>
                  <a:ea typeface="微软雅黑" panose="020B0503020204020204" pitchFamily="34" charset="-122"/>
                </a:rPr>
                <a:t>02</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279610" y="3832049"/>
              <a:ext cx="1326044" cy="368345"/>
            </a:xfrm>
            <a:prstGeom prst="rect">
              <a:avLst/>
            </a:prstGeom>
            <a:noFill/>
          </p:spPr>
          <p:txBody>
            <a:bodyPr wrap="none" rtlCol="0">
              <a:spAutoFit/>
            </a:bodyPr>
            <a:lstStyle/>
            <a:p>
              <a:pPr algn="l"/>
              <a:r>
                <a:rPr lang="zh-CN" altLang="en-US" b="1" dirty="0" smtClean="0">
                  <a:solidFill>
                    <a:schemeClr val="bg1"/>
                  </a:solidFill>
                  <a:latin typeface="微软雅黑" panose="020B0503020204020204" pitchFamily="34" charset="-122"/>
                  <a:ea typeface="微软雅黑" panose="020B0503020204020204" pitchFamily="34" charset="-122"/>
                  <a:cs typeface="+mn-ea"/>
                  <a:sym typeface="+mn-lt"/>
                </a:rPr>
                <a:t>轴线的运用</a:t>
              </a:r>
              <a:endParaRPr lang="zh-CN" altLang="en-US" b="1" dirty="0" smtClean="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873036" y="452558"/>
            <a:ext cx="1524000" cy="368935"/>
          </a:xfrm>
          <a:prstGeom prst="rect">
            <a:avLst/>
          </a:prstGeom>
          <a:noFill/>
        </p:spPr>
        <p:txBody>
          <a:bodyPr wrap="none" lIns="0" tIns="0" rIns="0" bIns="0" rtlCol="0">
            <a:spAutoFit/>
          </a:bodyPr>
          <a:lstStyle/>
          <a:p>
            <a:pPr algn="l"/>
            <a:r>
              <a:rPr lang="zh-CN" altLang="en-US" sz="2400" b="1" dirty="0" smtClean="0">
                <a:solidFill>
                  <a:schemeClr val="accent1"/>
                </a:solidFill>
                <a:latin typeface="微软雅黑" panose="020B0503020204020204" pitchFamily="34" charset="-122"/>
                <a:ea typeface="微软雅黑" panose="020B0503020204020204" pitchFamily="34" charset="-122"/>
                <a:cs typeface="+mn-ea"/>
                <a:sym typeface="+mn-lt"/>
              </a:rPr>
              <a:t>轴线的运用</a:t>
            </a:r>
            <a:endParaRPr lang="zh-CN" altLang="en-US" sz="2400" b="1" dirty="0" smtClean="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5" name="Oval 5"/>
          <p:cNvSpPr>
            <a:spLocks noChangeArrowheads="1"/>
          </p:cNvSpPr>
          <p:nvPr/>
        </p:nvSpPr>
        <p:spPr bwMode="auto">
          <a:xfrm>
            <a:off x="812581" y="3256044"/>
            <a:ext cx="284246" cy="282593"/>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Rounded Rectangle 116"/>
          <p:cNvSpPr/>
          <p:nvPr/>
        </p:nvSpPr>
        <p:spPr bwMode="auto">
          <a:xfrm>
            <a:off x="1316355" y="1888490"/>
            <a:ext cx="10882630" cy="2766695"/>
          </a:xfrm>
          <a:prstGeom prst="roundRect">
            <a:avLst/>
          </a:prstGeom>
          <a:solidFill>
            <a:schemeClr val="accent1"/>
          </a:solidFill>
          <a:ln w="9525">
            <a:noFill/>
            <a:round/>
          </a:ln>
        </p:spPr>
        <p:txBody>
          <a:bodyPr vert="horz" wrap="square" lIns="128580" tIns="64290" rIns="128580" bIns="64290" numCol="1" rtlCol="0" anchor="ctr" anchorCtr="0" compatLnSpc="1"/>
          <a:lstStyle/>
          <a:p>
            <a:pPr>
              <a:lnSpc>
                <a:spcPct val="150000"/>
              </a:lnSpc>
            </a:pPr>
            <a:r>
              <a:rPr lang="zh-CN" altLang="zh-CN" sz="2000" dirty="0">
                <a:solidFill>
                  <a:schemeClr val="bg1"/>
                </a:solidFill>
                <a:latin typeface="黑体" panose="02010609060101010101" pitchFamily="49" charset="-122"/>
                <a:ea typeface="黑体" panose="02010609060101010101" pitchFamily="49" charset="-122"/>
              </a:rPr>
              <a:t>在电影的拍摄中，表现人物之间关系或人物与道具之间关系时，会遇到轴线的问题，在日常生活中，观众是以第一视角观察周围环境的，所以得到的空间关系信息也是连续而统一的，但在拍摄过程中，这些信息是通过镜头传递的，而且是被分镜头切成了零碎的画面，要使这些画面的人物关系不被打乱，就必须注意构成的法则和轴线的运用。轴线分为运动轴线、方向轴线和关系轴线三种。</a:t>
            </a:r>
            <a:endParaRPr lang="zh-CN" altLang="zh-CN" sz="20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Lst>
  </p:timing>
</p:sld>
</file>

<file path=ppt/tags/tag1.xml><?xml version="1.0" encoding="utf-8"?>
<p:tagLst xmlns:p="http://schemas.openxmlformats.org/presentationml/2006/main">
  <p:tag name="ISPRING_ULTRA_SCORM_COURSE_ID" val="5C59FC7C-E338-4715-8495-9C7788F2516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824.pptx"/>
</p:tagLst>
</file>

<file path=ppt/theme/theme1.xml><?xml version="1.0" encoding="utf-8"?>
<a:theme xmlns:a="http://schemas.openxmlformats.org/drawingml/2006/main" name="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7534</Words>
  <Application>WPS 演示</Application>
  <PresentationFormat>自定义</PresentationFormat>
  <Paragraphs>159</Paragraphs>
  <Slides>19</Slides>
  <Notes>18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19</vt:i4>
      </vt:variant>
    </vt:vector>
  </HeadingPairs>
  <TitlesOfParts>
    <vt:vector size="34" baseType="lpstr">
      <vt:lpstr>Arial</vt:lpstr>
      <vt:lpstr>宋体</vt:lpstr>
      <vt:lpstr>Wingdings</vt:lpstr>
      <vt:lpstr>Calibri</vt:lpstr>
      <vt:lpstr>微软雅黑</vt:lpstr>
      <vt:lpstr>方正兰亭纤黑_GBK</vt:lpstr>
      <vt:lpstr>Agency FB</vt:lpstr>
      <vt:lpstr>黑体</vt:lpstr>
      <vt:lpstr>微软雅黑 Light</vt:lpstr>
      <vt:lpstr>Cambria</vt:lpstr>
      <vt:lpstr>Times New Roman</vt:lpstr>
      <vt:lpstr>Arial Unicode MS</vt:lpstr>
      <vt:lpstr>Calibri Light</vt:lpstr>
      <vt:lpstr>第一PPT，www.1ppt.com</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电影模板</dc:title>
  <dc:creator/>
  <cp:keywords>第一PPT模板网-WWW.1PPT.COM</cp:keywords>
  <cp:lastModifiedBy>思思</cp:lastModifiedBy>
  <cp:revision>8</cp:revision>
  <dcterms:created xsi:type="dcterms:W3CDTF">2016-10-17T14:00:00Z</dcterms:created>
  <dcterms:modified xsi:type="dcterms:W3CDTF">2021-02-25T09:09:43Z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8630537670F14402951BD1D9E6C82F92</vt:lpwstr>
  </property>
  <property fmtid="{D5CDD505-2E9C-101B-9397-08002B2CF9AE}" pid="3" name="KSOProductBuildVer">
    <vt:lpwstr>2052-11.1.0.10353</vt:lpwstr>
  </property>
</Properties>
</file>